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78.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77.xml" ContentType="application/vnd.openxmlformats-officedocument.presentationml.slide+xml"/>
  <Override PartName="/ppt/slides/slide21.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notesSlides/notesSlide3.xml" ContentType="application/vnd.openxmlformats-officedocument.presentationml.notesSlide+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notesSlides/notesSlide4.xml" ContentType="application/vnd.openxmlformats-officedocument.presentationml.notesSlide+xml"/>
  <Override PartName="/ppt/slideMasters/slideMaster2.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3.xml" ContentType="application/vnd.openxmlformats-officedocument.theme+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6"/>
  </p:notesMasterIdLst>
  <p:sldIdLst>
    <p:sldId id="257" r:id="rId3"/>
    <p:sldId id="258" r:id="rId4"/>
    <p:sldId id="259" r:id="rId5"/>
    <p:sldId id="256" r:id="rId6"/>
    <p:sldId id="351" r:id="rId7"/>
    <p:sldId id="339" r:id="rId8"/>
    <p:sldId id="341" r:id="rId9"/>
    <p:sldId id="343" r:id="rId10"/>
    <p:sldId id="345" r:id="rId11"/>
    <p:sldId id="347" r:id="rId12"/>
    <p:sldId id="350" r:id="rId13"/>
    <p:sldId id="260" r:id="rId14"/>
    <p:sldId id="261" r:id="rId15"/>
    <p:sldId id="262" r:id="rId16"/>
    <p:sldId id="263" r:id="rId17"/>
    <p:sldId id="264" r:id="rId18"/>
    <p:sldId id="265" r:id="rId19"/>
    <p:sldId id="267" r:id="rId20"/>
    <p:sldId id="268" r:id="rId21"/>
    <p:sldId id="269" r:id="rId22"/>
    <p:sldId id="356" r:id="rId23"/>
    <p:sldId id="357" r:id="rId24"/>
    <p:sldId id="270" r:id="rId25"/>
    <p:sldId id="271" r:id="rId26"/>
    <p:sldId id="359" r:id="rId27"/>
    <p:sldId id="273" r:id="rId28"/>
    <p:sldId id="358" r:id="rId29"/>
    <p:sldId id="274" r:id="rId30"/>
    <p:sldId id="275" r:id="rId31"/>
    <p:sldId id="276" r:id="rId32"/>
    <p:sldId id="277" r:id="rId33"/>
    <p:sldId id="349"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9" r:id="rId55"/>
    <p:sldId id="300" r:id="rId56"/>
    <p:sldId id="301" r:id="rId57"/>
    <p:sldId id="302" r:id="rId58"/>
    <p:sldId id="303" r:id="rId59"/>
    <p:sldId id="360" r:id="rId60"/>
    <p:sldId id="361" r:id="rId61"/>
    <p:sldId id="362" r:id="rId62"/>
    <p:sldId id="363" r:id="rId63"/>
    <p:sldId id="364" r:id="rId64"/>
    <p:sldId id="306" r:id="rId65"/>
    <p:sldId id="307" r:id="rId66"/>
    <p:sldId id="308" r:id="rId67"/>
    <p:sldId id="309" r:id="rId68"/>
    <p:sldId id="310" r:id="rId69"/>
    <p:sldId id="311" r:id="rId70"/>
    <p:sldId id="312" r:id="rId71"/>
    <p:sldId id="313" r:id="rId72"/>
    <p:sldId id="315" r:id="rId73"/>
    <p:sldId id="314" r:id="rId74"/>
    <p:sldId id="316" r:id="rId75"/>
    <p:sldId id="317" r:id="rId76"/>
    <p:sldId id="318" r:id="rId77"/>
    <p:sldId id="319" r:id="rId78"/>
    <p:sldId id="320" r:id="rId79"/>
    <p:sldId id="322" r:id="rId80"/>
    <p:sldId id="323" r:id="rId81"/>
    <p:sldId id="324" r:id="rId82"/>
    <p:sldId id="325" r:id="rId83"/>
    <p:sldId id="326" r:id="rId84"/>
    <p:sldId id="327" r:id="rId85"/>
    <p:sldId id="328" r:id="rId86"/>
    <p:sldId id="329" r:id="rId87"/>
    <p:sldId id="331" r:id="rId88"/>
    <p:sldId id="332" r:id="rId89"/>
    <p:sldId id="333" r:id="rId90"/>
    <p:sldId id="334" r:id="rId91"/>
    <p:sldId id="335" r:id="rId92"/>
    <p:sldId id="336" r:id="rId93"/>
    <p:sldId id="337" r:id="rId94"/>
    <p:sldId id="338"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ustomXml" Target="../customXml/item2.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customXml" Target="../customXml/item3.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101"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C07687-ABCE-4A2F-8F66-80416A55F3DA}" type="doc">
      <dgm:prSet loTypeId="urn:microsoft.com/office/officeart/2005/8/layout/orgChart1" loCatId="hierarchy" qsTypeId="urn:microsoft.com/office/officeart/2005/8/quickstyle/simple2" qsCatId="simple" csTypeId="urn:microsoft.com/office/officeart/2005/8/colors/colorful2" csCatId="colorful" phldr="1"/>
      <dgm:spPr/>
      <dgm:t>
        <a:bodyPr/>
        <a:lstStyle/>
        <a:p>
          <a:endParaRPr lang="en-US"/>
        </a:p>
      </dgm:t>
    </dgm:pt>
    <dgm:pt modelId="{5CDAE9DF-2C3B-46B2-81FF-D123E388A8B2}">
      <dgm:prSet phldrT="[Text]" custT="1"/>
      <dgm:spPr/>
      <dgm:t>
        <a:bodyPr/>
        <a:lstStyle/>
        <a:p>
          <a:r>
            <a:rPr lang="en-US" sz="3600" b="1" dirty="0" smtClean="0"/>
            <a:t>Natural Resource</a:t>
          </a:r>
          <a:endParaRPr lang="en-US" sz="3600" b="1" dirty="0"/>
        </a:p>
      </dgm:t>
    </dgm:pt>
    <dgm:pt modelId="{2A1274EA-B4C2-464B-B917-F7EA16AC48C7}" type="parTrans" cxnId="{0E3FA25B-FC21-4FA3-8549-2085B380A24C}">
      <dgm:prSet/>
      <dgm:spPr/>
      <dgm:t>
        <a:bodyPr/>
        <a:lstStyle/>
        <a:p>
          <a:endParaRPr lang="en-US"/>
        </a:p>
      </dgm:t>
    </dgm:pt>
    <dgm:pt modelId="{F54964E5-ED9A-4ABB-A020-7DE8E1B03930}" type="sibTrans" cxnId="{0E3FA25B-FC21-4FA3-8549-2085B380A24C}">
      <dgm:prSet/>
      <dgm:spPr/>
      <dgm:t>
        <a:bodyPr/>
        <a:lstStyle/>
        <a:p>
          <a:endParaRPr lang="en-US"/>
        </a:p>
      </dgm:t>
    </dgm:pt>
    <dgm:pt modelId="{1418D42C-ED63-48D7-BCF1-663554ECC6BE}">
      <dgm:prSet phldrT="[Text]" custT="1"/>
      <dgm:spPr/>
      <dgm:t>
        <a:bodyPr/>
        <a:lstStyle/>
        <a:p>
          <a:r>
            <a:rPr lang="en-US" sz="3200" b="1" baseline="0" dirty="0" smtClean="0"/>
            <a:t>Biotic</a:t>
          </a:r>
        </a:p>
        <a:p>
          <a:r>
            <a:rPr lang="en-US" sz="2400" dirty="0" smtClean="0"/>
            <a:t>e.g.  </a:t>
          </a:r>
          <a:r>
            <a:rPr lang="en-US" sz="2400" dirty="0" smtClean="0">
              <a:sym typeface="Wingdings" pitchFamily="2" charset="2"/>
            </a:rPr>
            <a:t>forest, fish, wildlife etc.</a:t>
          </a:r>
          <a:endParaRPr lang="en-US" sz="2400" baseline="0" dirty="0"/>
        </a:p>
      </dgm:t>
    </dgm:pt>
    <dgm:pt modelId="{477E8635-10B5-4249-9B68-2626DC0D0FA4}" type="parTrans" cxnId="{B967ECBE-DCBD-4201-81C1-5BA313FCA94F}">
      <dgm:prSet/>
      <dgm:spPr/>
      <dgm:t>
        <a:bodyPr/>
        <a:lstStyle/>
        <a:p>
          <a:endParaRPr lang="en-US" dirty="0"/>
        </a:p>
      </dgm:t>
    </dgm:pt>
    <dgm:pt modelId="{A99E226A-75E5-4843-9ADF-EDEDC21FECF4}" type="sibTrans" cxnId="{B967ECBE-DCBD-4201-81C1-5BA313FCA94F}">
      <dgm:prSet/>
      <dgm:spPr/>
      <dgm:t>
        <a:bodyPr/>
        <a:lstStyle/>
        <a:p>
          <a:endParaRPr lang="en-US"/>
        </a:p>
      </dgm:t>
    </dgm:pt>
    <dgm:pt modelId="{E18EB3DE-D2E5-487F-AB4F-506371BF371E}">
      <dgm:prSet phldrT="[Text]" custT="1"/>
      <dgm:spPr/>
      <dgm:t>
        <a:bodyPr/>
        <a:lstStyle/>
        <a:p>
          <a:r>
            <a:rPr lang="en-US" sz="3200" b="1" dirty="0" smtClean="0"/>
            <a:t>Abiotic</a:t>
          </a:r>
        </a:p>
        <a:p>
          <a:r>
            <a:rPr lang="en-US" sz="2400" dirty="0" smtClean="0"/>
            <a:t>e.g. petrol, oil, gas, minerals etc.</a:t>
          </a:r>
          <a:endParaRPr lang="en-US" sz="2400" dirty="0"/>
        </a:p>
      </dgm:t>
    </dgm:pt>
    <dgm:pt modelId="{CE863732-2413-4F12-AB44-6BF6F616FD42}" type="parTrans" cxnId="{375D57C8-B288-4230-9F57-688B5BA4B980}">
      <dgm:prSet/>
      <dgm:spPr/>
      <dgm:t>
        <a:bodyPr/>
        <a:lstStyle/>
        <a:p>
          <a:endParaRPr lang="en-US" dirty="0"/>
        </a:p>
      </dgm:t>
    </dgm:pt>
    <dgm:pt modelId="{18358B43-5468-4869-AAB1-5F1C431731AF}" type="sibTrans" cxnId="{375D57C8-B288-4230-9F57-688B5BA4B980}">
      <dgm:prSet/>
      <dgm:spPr/>
      <dgm:t>
        <a:bodyPr/>
        <a:lstStyle/>
        <a:p>
          <a:endParaRPr lang="en-US"/>
        </a:p>
      </dgm:t>
    </dgm:pt>
    <dgm:pt modelId="{2D5D4767-8A24-451E-B6BB-C5AB4D9F88ED}">
      <dgm:prSet custT="1"/>
      <dgm:spPr/>
      <dgm:t>
        <a:bodyPr/>
        <a:lstStyle/>
        <a:p>
          <a:r>
            <a:rPr lang="en-US" sz="3200" b="1" dirty="0" smtClean="0"/>
            <a:t>Flow</a:t>
          </a:r>
        </a:p>
        <a:p>
          <a:r>
            <a:rPr lang="en-US" sz="2400" dirty="0" smtClean="0"/>
            <a:t>e.g. wind, water, tides etc.</a:t>
          </a:r>
          <a:endParaRPr lang="en-US" sz="2400" dirty="0"/>
        </a:p>
      </dgm:t>
    </dgm:pt>
    <dgm:pt modelId="{C218D499-D1DA-492E-AC08-C4D208EF6D39}" type="parTrans" cxnId="{68E5BBBF-6C15-420B-B796-7C214745E88F}">
      <dgm:prSet/>
      <dgm:spPr/>
      <dgm:t>
        <a:bodyPr/>
        <a:lstStyle/>
        <a:p>
          <a:endParaRPr lang="en-US" dirty="0"/>
        </a:p>
      </dgm:t>
    </dgm:pt>
    <dgm:pt modelId="{2F902BA6-9C7D-46E9-A6B9-1EAFD7C90CC1}" type="sibTrans" cxnId="{68E5BBBF-6C15-420B-B796-7C214745E88F}">
      <dgm:prSet/>
      <dgm:spPr/>
      <dgm:t>
        <a:bodyPr/>
        <a:lstStyle/>
        <a:p>
          <a:endParaRPr lang="en-US"/>
        </a:p>
      </dgm:t>
    </dgm:pt>
    <dgm:pt modelId="{F27EBC7E-5BCA-447C-9E54-D36F5FFBE2B5}" type="pres">
      <dgm:prSet presAssocID="{24C07687-ABCE-4A2F-8F66-80416A55F3DA}" presName="hierChild1" presStyleCnt="0">
        <dgm:presLayoutVars>
          <dgm:orgChart val="1"/>
          <dgm:chPref val="1"/>
          <dgm:dir/>
          <dgm:animOne val="branch"/>
          <dgm:animLvl val="lvl"/>
          <dgm:resizeHandles/>
        </dgm:presLayoutVars>
      </dgm:prSet>
      <dgm:spPr/>
      <dgm:t>
        <a:bodyPr/>
        <a:lstStyle/>
        <a:p>
          <a:endParaRPr lang="en-US"/>
        </a:p>
      </dgm:t>
    </dgm:pt>
    <dgm:pt modelId="{2400A807-5964-47FD-9016-F14F9ADFA3C1}" type="pres">
      <dgm:prSet presAssocID="{5CDAE9DF-2C3B-46B2-81FF-D123E388A8B2}" presName="hierRoot1" presStyleCnt="0">
        <dgm:presLayoutVars>
          <dgm:hierBranch val="init"/>
        </dgm:presLayoutVars>
      </dgm:prSet>
      <dgm:spPr/>
      <dgm:t>
        <a:bodyPr/>
        <a:lstStyle/>
        <a:p>
          <a:endParaRPr lang="en-US"/>
        </a:p>
      </dgm:t>
    </dgm:pt>
    <dgm:pt modelId="{B2DBA280-BA59-469A-B16C-E2270973B93C}" type="pres">
      <dgm:prSet presAssocID="{5CDAE9DF-2C3B-46B2-81FF-D123E388A8B2}" presName="rootComposite1" presStyleCnt="0"/>
      <dgm:spPr/>
      <dgm:t>
        <a:bodyPr/>
        <a:lstStyle/>
        <a:p>
          <a:endParaRPr lang="en-US"/>
        </a:p>
      </dgm:t>
    </dgm:pt>
    <dgm:pt modelId="{85C6B3FD-D874-4F00-9524-1AF8EB7F7724}" type="pres">
      <dgm:prSet presAssocID="{5CDAE9DF-2C3B-46B2-81FF-D123E388A8B2}" presName="rootText1" presStyleLbl="node0" presStyleIdx="0" presStyleCnt="1" custScaleX="160335" custScaleY="137476" custLinFactNeighborX="-546" custLinFactNeighborY="-34756">
        <dgm:presLayoutVars>
          <dgm:chPref val="3"/>
        </dgm:presLayoutVars>
      </dgm:prSet>
      <dgm:spPr/>
      <dgm:t>
        <a:bodyPr/>
        <a:lstStyle/>
        <a:p>
          <a:endParaRPr lang="en-US"/>
        </a:p>
      </dgm:t>
    </dgm:pt>
    <dgm:pt modelId="{855441F6-FF35-43AA-86B0-0F915D21A2CE}" type="pres">
      <dgm:prSet presAssocID="{5CDAE9DF-2C3B-46B2-81FF-D123E388A8B2}" presName="rootConnector1" presStyleLbl="node1" presStyleIdx="0" presStyleCnt="0"/>
      <dgm:spPr/>
      <dgm:t>
        <a:bodyPr/>
        <a:lstStyle/>
        <a:p>
          <a:endParaRPr lang="en-US"/>
        </a:p>
      </dgm:t>
    </dgm:pt>
    <dgm:pt modelId="{F049C4AC-6D03-4C86-93F3-9985B4F8ABB6}" type="pres">
      <dgm:prSet presAssocID="{5CDAE9DF-2C3B-46B2-81FF-D123E388A8B2}" presName="hierChild2" presStyleCnt="0"/>
      <dgm:spPr/>
      <dgm:t>
        <a:bodyPr/>
        <a:lstStyle/>
        <a:p>
          <a:endParaRPr lang="en-US"/>
        </a:p>
      </dgm:t>
    </dgm:pt>
    <dgm:pt modelId="{74A62CC6-57CC-41F0-97B2-4486A9C29A2F}" type="pres">
      <dgm:prSet presAssocID="{477E8635-10B5-4249-9B68-2626DC0D0FA4}" presName="Name37" presStyleLbl="parChTrans1D2" presStyleIdx="0" presStyleCnt="3"/>
      <dgm:spPr/>
      <dgm:t>
        <a:bodyPr/>
        <a:lstStyle/>
        <a:p>
          <a:endParaRPr lang="en-US"/>
        </a:p>
      </dgm:t>
    </dgm:pt>
    <dgm:pt modelId="{05C37F72-60F0-4F37-A8D5-E6396AE666EA}" type="pres">
      <dgm:prSet presAssocID="{1418D42C-ED63-48D7-BCF1-663554ECC6BE}" presName="hierRoot2" presStyleCnt="0">
        <dgm:presLayoutVars>
          <dgm:hierBranch val="init"/>
        </dgm:presLayoutVars>
      </dgm:prSet>
      <dgm:spPr/>
      <dgm:t>
        <a:bodyPr/>
        <a:lstStyle/>
        <a:p>
          <a:endParaRPr lang="en-US"/>
        </a:p>
      </dgm:t>
    </dgm:pt>
    <dgm:pt modelId="{41306D95-96C2-44D7-9027-EE7D27B6A296}" type="pres">
      <dgm:prSet presAssocID="{1418D42C-ED63-48D7-BCF1-663554ECC6BE}" presName="rootComposite" presStyleCnt="0"/>
      <dgm:spPr/>
      <dgm:t>
        <a:bodyPr/>
        <a:lstStyle/>
        <a:p>
          <a:endParaRPr lang="en-US"/>
        </a:p>
      </dgm:t>
    </dgm:pt>
    <dgm:pt modelId="{19F2BB92-0296-45AB-B763-2AC86AB86BCC}" type="pres">
      <dgm:prSet presAssocID="{1418D42C-ED63-48D7-BCF1-663554ECC6BE}" presName="rootText" presStyleLbl="node2" presStyleIdx="0" presStyleCnt="3" custScaleY="189624">
        <dgm:presLayoutVars>
          <dgm:chPref val="3"/>
        </dgm:presLayoutVars>
      </dgm:prSet>
      <dgm:spPr/>
      <dgm:t>
        <a:bodyPr/>
        <a:lstStyle/>
        <a:p>
          <a:endParaRPr lang="en-US"/>
        </a:p>
      </dgm:t>
    </dgm:pt>
    <dgm:pt modelId="{D0A30C40-0ED3-4696-8B97-0D114590CF51}" type="pres">
      <dgm:prSet presAssocID="{1418D42C-ED63-48D7-BCF1-663554ECC6BE}" presName="rootConnector" presStyleLbl="node2" presStyleIdx="0" presStyleCnt="3"/>
      <dgm:spPr/>
      <dgm:t>
        <a:bodyPr/>
        <a:lstStyle/>
        <a:p>
          <a:endParaRPr lang="en-US"/>
        </a:p>
      </dgm:t>
    </dgm:pt>
    <dgm:pt modelId="{249D5642-569C-41A8-B462-65856A88300E}" type="pres">
      <dgm:prSet presAssocID="{1418D42C-ED63-48D7-BCF1-663554ECC6BE}" presName="hierChild4" presStyleCnt="0"/>
      <dgm:spPr/>
      <dgm:t>
        <a:bodyPr/>
        <a:lstStyle/>
        <a:p>
          <a:endParaRPr lang="en-US"/>
        </a:p>
      </dgm:t>
    </dgm:pt>
    <dgm:pt modelId="{25D73402-1633-4675-9B26-0AD8734DC405}" type="pres">
      <dgm:prSet presAssocID="{1418D42C-ED63-48D7-BCF1-663554ECC6BE}" presName="hierChild5" presStyleCnt="0"/>
      <dgm:spPr/>
      <dgm:t>
        <a:bodyPr/>
        <a:lstStyle/>
        <a:p>
          <a:endParaRPr lang="en-US"/>
        </a:p>
      </dgm:t>
    </dgm:pt>
    <dgm:pt modelId="{94172130-5D56-49AB-8D55-598FD18F2F54}" type="pres">
      <dgm:prSet presAssocID="{CE863732-2413-4F12-AB44-6BF6F616FD42}" presName="Name37" presStyleLbl="parChTrans1D2" presStyleIdx="1" presStyleCnt="3"/>
      <dgm:spPr/>
      <dgm:t>
        <a:bodyPr/>
        <a:lstStyle/>
        <a:p>
          <a:endParaRPr lang="en-US"/>
        </a:p>
      </dgm:t>
    </dgm:pt>
    <dgm:pt modelId="{7D0A0E36-2FAA-4509-A5A0-424CADEA11EF}" type="pres">
      <dgm:prSet presAssocID="{E18EB3DE-D2E5-487F-AB4F-506371BF371E}" presName="hierRoot2" presStyleCnt="0">
        <dgm:presLayoutVars>
          <dgm:hierBranch val="init"/>
        </dgm:presLayoutVars>
      </dgm:prSet>
      <dgm:spPr/>
      <dgm:t>
        <a:bodyPr/>
        <a:lstStyle/>
        <a:p>
          <a:endParaRPr lang="en-US"/>
        </a:p>
      </dgm:t>
    </dgm:pt>
    <dgm:pt modelId="{5233742B-7494-4986-A720-B1F0235CE1A8}" type="pres">
      <dgm:prSet presAssocID="{E18EB3DE-D2E5-487F-AB4F-506371BF371E}" presName="rootComposite" presStyleCnt="0"/>
      <dgm:spPr/>
      <dgm:t>
        <a:bodyPr/>
        <a:lstStyle/>
        <a:p>
          <a:endParaRPr lang="en-US"/>
        </a:p>
      </dgm:t>
    </dgm:pt>
    <dgm:pt modelId="{B908E700-1294-4072-B195-35CD4AEBBD8E}" type="pres">
      <dgm:prSet presAssocID="{E18EB3DE-D2E5-487F-AB4F-506371BF371E}" presName="rootText" presStyleLbl="node2" presStyleIdx="1" presStyleCnt="3" custScaleY="188818">
        <dgm:presLayoutVars>
          <dgm:chPref val="3"/>
        </dgm:presLayoutVars>
      </dgm:prSet>
      <dgm:spPr/>
      <dgm:t>
        <a:bodyPr/>
        <a:lstStyle/>
        <a:p>
          <a:endParaRPr lang="en-US"/>
        </a:p>
      </dgm:t>
    </dgm:pt>
    <dgm:pt modelId="{7DC00F86-5A86-4EE7-80A4-B4BCFE08ACA7}" type="pres">
      <dgm:prSet presAssocID="{E18EB3DE-D2E5-487F-AB4F-506371BF371E}" presName="rootConnector" presStyleLbl="node2" presStyleIdx="1" presStyleCnt="3"/>
      <dgm:spPr/>
      <dgm:t>
        <a:bodyPr/>
        <a:lstStyle/>
        <a:p>
          <a:endParaRPr lang="en-US"/>
        </a:p>
      </dgm:t>
    </dgm:pt>
    <dgm:pt modelId="{FE25669A-C327-47DB-9D26-79420AD4189B}" type="pres">
      <dgm:prSet presAssocID="{E18EB3DE-D2E5-487F-AB4F-506371BF371E}" presName="hierChild4" presStyleCnt="0"/>
      <dgm:spPr/>
      <dgm:t>
        <a:bodyPr/>
        <a:lstStyle/>
        <a:p>
          <a:endParaRPr lang="en-US"/>
        </a:p>
      </dgm:t>
    </dgm:pt>
    <dgm:pt modelId="{466F13DA-95DB-4E4B-B74E-7D08F427F3CA}" type="pres">
      <dgm:prSet presAssocID="{E18EB3DE-D2E5-487F-AB4F-506371BF371E}" presName="hierChild5" presStyleCnt="0"/>
      <dgm:spPr/>
      <dgm:t>
        <a:bodyPr/>
        <a:lstStyle/>
        <a:p>
          <a:endParaRPr lang="en-US"/>
        </a:p>
      </dgm:t>
    </dgm:pt>
    <dgm:pt modelId="{E51E2E7C-17B9-4F73-AA44-81A248323182}" type="pres">
      <dgm:prSet presAssocID="{C218D499-D1DA-492E-AC08-C4D208EF6D39}" presName="Name37" presStyleLbl="parChTrans1D2" presStyleIdx="2" presStyleCnt="3"/>
      <dgm:spPr/>
      <dgm:t>
        <a:bodyPr/>
        <a:lstStyle/>
        <a:p>
          <a:endParaRPr lang="en-US"/>
        </a:p>
      </dgm:t>
    </dgm:pt>
    <dgm:pt modelId="{BA308929-872B-4B64-8F60-5DDC001C84D6}" type="pres">
      <dgm:prSet presAssocID="{2D5D4767-8A24-451E-B6BB-C5AB4D9F88ED}" presName="hierRoot2" presStyleCnt="0">
        <dgm:presLayoutVars>
          <dgm:hierBranch val="init"/>
        </dgm:presLayoutVars>
      </dgm:prSet>
      <dgm:spPr/>
      <dgm:t>
        <a:bodyPr/>
        <a:lstStyle/>
        <a:p>
          <a:endParaRPr lang="en-US"/>
        </a:p>
      </dgm:t>
    </dgm:pt>
    <dgm:pt modelId="{AEE767A2-52A9-4779-970F-FD1DE1AABBB0}" type="pres">
      <dgm:prSet presAssocID="{2D5D4767-8A24-451E-B6BB-C5AB4D9F88ED}" presName="rootComposite" presStyleCnt="0"/>
      <dgm:spPr/>
      <dgm:t>
        <a:bodyPr/>
        <a:lstStyle/>
        <a:p>
          <a:endParaRPr lang="en-US"/>
        </a:p>
      </dgm:t>
    </dgm:pt>
    <dgm:pt modelId="{52CB38BC-7CB3-4D56-8686-835436FFC11C}" type="pres">
      <dgm:prSet presAssocID="{2D5D4767-8A24-451E-B6BB-C5AB4D9F88ED}" presName="rootText" presStyleLbl="node2" presStyleIdx="2" presStyleCnt="3" custScaleY="189624">
        <dgm:presLayoutVars>
          <dgm:chPref val="3"/>
        </dgm:presLayoutVars>
      </dgm:prSet>
      <dgm:spPr/>
      <dgm:t>
        <a:bodyPr/>
        <a:lstStyle/>
        <a:p>
          <a:endParaRPr lang="en-US"/>
        </a:p>
      </dgm:t>
    </dgm:pt>
    <dgm:pt modelId="{18F3B9AC-70B4-421F-8717-32F84C1A3E43}" type="pres">
      <dgm:prSet presAssocID="{2D5D4767-8A24-451E-B6BB-C5AB4D9F88ED}" presName="rootConnector" presStyleLbl="node2" presStyleIdx="2" presStyleCnt="3"/>
      <dgm:spPr/>
      <dgm:t>
        <a:bodyPr/>
        <a:lstStyle/>
        <a:p>
          <a:endParaRPr lang="en-US"/>
        </a:p>
      </dgm:t>
    </dgm:pt>
    <dgm:pt modelId="{04AF0039-EFB0-4C3A-B9E5-600ACAC8CCDE}" type="pres">
      <dgm:prSet presAssocID="{2D5D4767-8A24-451E-B6BB-C5AB4D9F88ED}" presName="hierChild4" presStyleCnt="0"/>
      <dgm:spPr/>
      <dgm:t>
        <a:bodyPr/>
        <a:lstStyle/>
        <a:p>
          <a:endParaRPr lang="en-US"/>
        </a:p>
      </dgm:t>
    </dgm:pt>
    <dgm:pt modelId="{CC5FD640-3D11-4F67-BD87-A56CC4995D04}" type="pres">
      <dgm:prSet presAssocID="{2D5D4767-8A24-451E-B6BB-C5AB4D9F88ED}" presName="hierChild5" presStyleCnt="0"/>
      <dgm:spPr/>
      <dgm:t>
        <a:bodyPr/>
        <a:lstStyle/>
        <a:p>
          <a:endParaRPr lang="en-US"/>
        </a:p>
      </dgm:t>
    </dgm:pt>
    <dgm:pt modelId="{C8BF3386-751F-42BC-8391-36C3C583DB50}" type="pres">
      <dgm:prSet presAssocID="{5CDAE9DF-2C3B-46B2-81FF-D123E388A8B2}" presName="hierChild3" presStyleCnt="0"/>
      <dgm:spPr/>
      <dgm:t>
        <a:bodyPr/>
        <a:lstStyle/>
        <a:p>
          <a:endParaRPr lang="en-US"/>
        </a:p>
      </dgm:t>
    </dgm:pt>
  </dgm:ptLst>
  <dgm:cxnLst>
    <dgm:cxn modelId="{B36AFBB1-314F-4DA8-A001-1230C576AA1C}" type="presOf" srcId="{5CDAE9DF-2C3B-46B2-81FF-D123E388A8B2}" destId="{855441F6-FF35-43AA-86B0-0F915D21A2CE}" srcOrd="1" destOrd="0" presId="urn:microsoft.com/office/officeart/2005/8/layout/orgChart1"/>
    <dgm:cxn modelId="{375D57C8-B288-4230-9F57-688B5BA4B980}" srcId="{5CDAE9DF-2C3B-46B2-81FF-D123E388A8B2}" destId="{E18EB3DE-D2E5-487F-AB4F-506371BF371E}" srcOrd="1" destOrd="0" parTransId="{CE863732-2413-4F12-AB44-6BF6F616FD42}" sibTransId="{18358B43-5468-4869-AAB1-5F1C431731AF}"/>
    <dgm:cxn modelId="{28D05E7C-38E5-4608-AB07-594CB9080063}" type="presOf" srcId="{24C07687-ABCE-4A2F-8F66-80416A55F3DA}" destId="{F27EBC7E-5BCA-447C-9E54-D36F5FFBE2B5}" srcOrd="0" destOrd="0" presId="urn:microsoft.com/office/officeart/2005/8/layout/orgChart1"/>
    <dgm:cxn modelId="{26B828E2-E367-420D-9842-628CDD9D72B1}" type="presOf" srcId="{1418D42C-ED63-48D7-BCF1-663554ECC6BE}" destId="{D0A30C40-0ED3-4696-8B97-0D114590CF51}" srcOrd="1" destOrd="0" presId="urn:microsoft.com/office/officeart/2005/8/layout/orgChart1"/>
    <dgm:cxn modelId="{D0DFD593-488C-45E4-8AD1-C380BED744F4}" type="presOf" srcId="{477E8635-10B5-4249-9B68-2626DC0D0FA4}" destId="{74A62CC6-57CC-41F0-97B2-4486A9C29A2F}" srcOrd="0" destOrd="0" presId="urn:microsoft.com/office/officeart/2005/8/layout/orgChart1"/>
    <dgm:cxn modelId="{B64CF2F1-FDE7-4F5D-9637-267292B0AA49}" type="presOf" srcId="{2D5D4767-8A24-451E-B6BB-C5AB4D9F88ED}" destId="{52CB38BC-7CB3-4D56-8686-835436FFC11C}" srcOrd="0" destOrd="0" presId="urn:microsoft.com/office/officeart/2005/8/layout/orgChart1"/>
    <dgm:cxn modelId="{9661AD41-D347-4F15-9BF8-388AE0DE0F12}" type="presOf" srcId="{CE863732-2413-4F12-AB44-6BF6F616FD42}" destId="{94172130-5D56-49AB-8D55-598FD18F2F54}" srcOrd="0" destOrd="0" presId="urn:microsoft.com/office/officeart/2005/8/layout/orgChart1"/>
    <dgm:cxn modelId="{B967ECBE-DCBD-4201-81C1-5BA313FCA94F}" srcId="{5CDAE9DF-2C3B-46B2-81FF-D123E388A8B2}" destId="{1418D42C-ED63-48D7-BCF1-663554ECC6BE}" srcOrd="0" destOrd="0" parTransId="{477E8635-10B5-4249-9B68-2626DC0D0FA4}" sibTransId="{A99E226A-75E5-4843-9ADF-EDEDC21FECF4}"/>
    <dgm:cxn modelId="{68E5BBBF-6C15-420B-B796-7C214745E88F}" srcId="{5CDAE9DF-2C3B-46B2-81FF-D123E388A8B2}" destId="{2D5D4767-8A24-451E-B6BB-C5AB4D9F88ED}" srcOrd="2" destOrd="0" parTransId="{C218D499-D1DA-492E-AC08-C4D208EF6D39}" sibTransId="{2F902BA6-9C7D-46E9-A6B9-1EAFD7C90CC1}"/>
    <dgm:cxn modelId="{4EB10787-B9BC-4D8B-92B2-621DEB91E468}" type="presOf" srcId="{2D5D4767-8A24-451E-B6BB-C5AB4D9F88ED}" destId="{18F3B9AC-70B4-421F-8717-32F84C1A3E43}" srcOrd="1" destOrd="0" presId="urn:microsoft.com/office/officeart/2005/8/layout/orgChart1"/>
    <dgm:cxn modelId="{8A314D96-C9CD-4D83-9499-A3026A43EC8C}" type="presOf" srcId="{E18EB3DE-D2E5-487F-AB4F-506371BF371E}" destId="{B908E700-1294-4072-B195-35CD4AEBBD8E}" srcOrd="0" destOrd="0" presId="urn:microsoft.com/office/officeart/2005/8/layout/orgChart1"/>
    <dgm:cxn modelId="{FA34859E-9CB1-4E57-A5EC-6D4DD942C99B}" type="presOf" srcId="{1418D42C-ED63-48D7-BCF1-663554ECC6BE}" destId="{19F2BB92-0296-45AB-B763-2AC86AB86BCC}" srcOrd="0" destOrd="0" presId="urn:microsoft.com/office/officeart/2005/8/layout/orgChart1"/>
    <dgm:cxn modelId="{8882BA1D-679E-422D-8534-D498856E29B8}" type="presOf" srcId="{E18EB3DE-D2E5-487F-AB4F-506371BF371E}" destId="{7DC00F86-5A86-4EE7-80A4-B4BCFE08ACA7}" srcOrd="1" destOrd="0" presId="urn:microsoft.com/office/officeart/2005/8/layout/orgChart1"/>
    <dgm:cxn modelId="{0E3FA25B-FC21-4FA3-8549-2085B380A24C}" srcId="{24C07687-ABCE-4A2F-8F66-80416A55F3DA}" destId="{5CDAE9DF-2C3B-46B2-81FF-D123E388A8B2}" srcOrd="0" destOrd="0" parTransId="{2A1274EA-B4C2-464B-B917-F7EA16AC48C7}" sibTransId="{F54964E5-ED9A-4ABB-A020-7DE8E1B03930}"/>
    <dgm:cxn modelId="{19EF148D-3B16-4B7D-B64A-236473EEFA1E}" type="presOf" srcId="{C218D499-D1DA-492E-AC08-C4D208EF6D39}" destId="{E51E2E7C-17B9-4F73-AA44-81A248323182}" srcOrd="0" destOrd="0" presId="urn:microsoft.com/office/officeart/2005/8/layout/orgChart1"/>
    <dgm:cxn modelId="{F99E092B-05C1-4C57-96D0-4A1BE8C36F2E}" type="presOf" srcId="{5CDAE9DF-2C3B-46B2-81FF-D123E388A8B2}" destId="{85C6B3FD-D874-4F00-9524-1AF8EB7F7724}" srcOrd="0" destOrd="0" presId="urn:microsoft.com/office/officeart/2005/8/layout/orgChart1"/>
    <dgm:cxn modelId="{6B598B18-BB46-4C08-B47D-1185430E7361}" type="presParOf" srcId="{F27EBC7E-5BCA-447C-9E54-D36F5FFBE2B5}" destId="{2400A807-5964-47FD-9016-F14F9ADFA3C1}" srcOrd="0" destOrd="0" presId="urn:microsoft.com/office/officeart/2005/8/layout/orgChart1"/>
    <dgm:cxn modelId="{09FFBDF1-31FB-4885-8042-D7FCDBAF6837}" type="presParOf" srcId="{2400A807-5964-47FD-9016-F14F9ADFA3C1}" destId="{B2DBA280-BA59-469A-B16C-E2270973B93C}" srcOrd="0" destOrd="0" presId="urn:microsoft.com/office/officeart/2005/8/layout/orgChart1"/>
    <dgm:cxn modelId="{822987F5-3EA8-4F05-82B3-EBC67806B997}" type="presParOf" srcId="{B2DBA280-BA59-469A-B16C-E2270973B93C}" destId="{85C6B3FD-D874-4F00-9524-1AF8EB7F7724}" srcOrd="0" destOrd="0" presId="urn:microsoft.com/office/officeart/2005/8/layout/orgChart1"/>
    <dgm:cxn modelId="{ED16C5C7-F69B-4508-9E47-3B7AC35CCE13}" type="presParOf" srcId="{B2DBA280-BA59-469A-B16C-E2270973B93C}" destId="{855441F6-FF35-43AA-86B0-0F915D21A2CE}" srcOrd="1" destOrd="0" presId="urn:microsoft.com/office/officeart/2005/8/layout/orgChart1"/>
    <dgm:cxn modelId="{2B78C40F-1A72-454F-9E0F-B3CBFAD80EB6}" type="presParOf" srcId="{2400A807-5964-47FD-9016-F14F9ADFA3C1}" destId="{F049C4AC-6D03-4C86-93F3-9985B4F8ABB6}" srcOrd="1" destOrd="0" presId="urn:microsoft.com/office/officeart/2005/8/layout/orgChart1"/>
    <dgm:cxn modelId="{6FE08CF3-48B3-455B-94AF-72B6520A1625}" type="presParOf" srcId="{F049C4AC-6D03-4C86-93F3-9985B4F8ABB6}" destId="{74A62CC6-57CC-41F0-97B2-4486A9C29A2F}" srcOrd="0" destOrd="0" presId="urn:microsoft.com/office/officeart/2005/8/layout/orgChart1"/>
    <dgm:cxn modelId="{44CDAAA8-E85E-4C35-9F10-83C724D81532}" type="presParOf" srcId="{F049C4AC-6D03-4C86-93F3-9985B4F8ABB6}" destId="{05C37F72-60F0-4F37-A8D5-E6396AE666EA}" srcOrd="1" destOrd="0" presId="urn:microsoft.com/office/officeart/2005/8/layout/orgChart1"/>
    <dgm:cxn modelId="{5BDF02C3-AE92-4A82-ABDF-4B0405D8AB19}" type="presParOf" srcId="{05C37F72-60F0-4F37-A8D5-E6396AE666EA}" destId="{41306D95-96C2-44D7-9027-EE7D27B6A296}" srcOrd="0" destOrd="0" presId="urn:microsoft.com/office/officeart/2005/8/layout/orgChart1"/>
    <dgm:cxn modelId="{7342995D-98BF-47E7-983E-5DA3A01EA0EE}" type="presParOf" srcId="{41306D95-96C2-44D7-9027-EE7D27B6A296}" destId="{19F2BB92-0296-45AB-B763-2AC86AB86BCC}" srcOrd="0" destOrd="0" presId="urn:microsoft.com/office/officeart/2005/8/layout/orgChart1"/>
    <dgm:cxn modelId="{885F7878-2205-41C7-84AB-7CB2412CE23D}" type="presParOf" srcId="{41306D95-96C2-44D7-9027-EE7D27B6A296}" destId="{D0A30C40-0ED3-4696-8B97-0D114590CF51}" srcOrd="1" destOrd="0" presId="urn:microsoft.com/office/officeart/2005/8/layout/orgChart1"/>
    <dgm:cxn modelId="{068CB514-FD8B-486D-9744-A5F5A52655A2}" type="presParOf" srcId="{05C37F72-60F0-4F37-A8D5-E6396AE666EA}" destId="{249D5642-569C-41A8-B462-65856A88300E}" srcOrd="1" destOrd="0" presId="urn:microsoft.com/office/officeart/2005/8/layout/orgChart1"/>
    <dgm:cxn modelId="{D8AE18A3-AD1C-44FE-9087-5D6EB9BE5655}" type="presParOf" srcId="{05C37F72-60F0-4F37-A8D5-E6396AE666EA}" destId="{25D73402-1633-4675-9B26-0AD8734DC405}" srcOrd="2" destOrd="0" presId="urn:microsoft.com/office/officeart/2005/8/layout/orgChart1"/>
    <dgm:cxn modelId="{05BA3E1B-597A-44AD-A873-C961B92BA002}" type="presParOf" srcId="{F049C4AC-6D03-4C86-93F3-9985B4F8ABB6}" destId="{94172130-5D56-49AB-8D55-598FD18F2F54}" srcOrd="2" destOrd="0" presId="urn:microsoft.com/office/officeart/2005/8/layout/orgChart1"/>
    <dgm:cxn modelId="{897C8944-EB14-4F11-9543-66DF44A23311}" type="presParOf" srcId="{F049C4AC-6D03-4C86-93F3-9985B4F8ABB6}" destId="{7D0A0E36-2FAA-4509-A5A0-424CADEA11EF}" srcOrd="3" destOrd="0" presId="urn:microsoft.com/office/officeart/2005/8/layout/orgChart1"/>
    <dgm:cxn modelId="{7183DDA1-3705-4F55-B98D-98614CBEE77D}" type="presParOf" srcId="{7D0A0E36-2FAA-4509-A5A0-424CADEA11EF}" destId="{5233742B-7494-4986-A720-B1F0235CE1A8}" srcOrd="0" destOrd="0" presId="urn:microsoft.com/office/officeart/2005/8/layout/orgChart1"/>
    <dgm:cxn modelId="{1FA4F080-847E-4A31-B835-C5FAD19003FA}" type="presParOf" srcId="{5233742B-7494-4986-A720-B1F0235CE1A8}" destId="{B908E700-1294-4072-B195-35CD4AEBBD8E}" srcOrd="0" destOrd="0" presId="urn:microsoft.com/office/officeart/2005/8/layout/orgChart1"/>
    <dgm:cxn modelId="{14E809F3-6BFB-4A7B-8EA1-31E439F142AC}" type="presParOf" srcId="{5233742B-7494-4986-A720-B1F0235CE1A8}" destId="{7DC00F86-5A86-4EE7-80A4-B4BCFE08ACA7}" srcOrd="1" destOrd="0" presId="urn:microsoft.com/office/officeart/2005/8/layout/orgChart1"/>
    <dgm:cxn modelId="{64E7D49A-A665-4228-BE2C-73189A7881E4}" type="presParOf" srcId="{7D0A0E36-2FAA-4509-A5A0-424CADEA11EF}" destId="{FE25669A-C327-47DB-9D26-79420AD4189B}" srcOrd="1" destOrd="0" presId="urn:microsoft.com/office/officeart/2005/8/layout/orgChart1"/>
    <dgm:cxn modelId="{9595C525-9A64-4831-8FD9-C9D15F976F73}" type="presParOf" srcId="{7D0A0E36-2FAA-4509-A5A0-424CADEA11EF}" destId="{466F13DA-95DB-4E4B-B74E-7D08F427F3CA}" srcOrd="2" destOrd="0" presId="urn:microsoft.com/office/officeart/2005/8/layout/orgChart1"/>
    <dgm:cxn modelId="{4004044B-C283-4004-B3E5-353B2C21C784}" type="presParOf" srcId="{F049C4AC-6D03-4C86-93F3-9985B4F8ABB6}" destId="{E51E2E7C-17B9-4F73-AA44-81A248323182}" srcOrd="4" destOrd="0" presId="urn:microsoft.com/office/officeart/2005/8/layout/orgChart1"/>
    <dgm:cxn modelId="{13606B8F-8AED-46F4-9708-EA6AB3C32F0D}" type="presParOf" srcId="{F049C4AC-6D03-4C86-93F3-9985B4F8ABB6}" destId="{BA308929-872B-4B64-8F60-5DDC001C84D6}" srcOrd="5" destOrd="0" presId="urn:microsoft.com/office/officeart/2005/8/layout/orgChart1"/>
    <dgm:cxn modelId="{98B5481D-899A-435C-82A0-5F3480DCCAF5}" type="presParOf" srcId="{BA308929-872B-4B64-8F60-5DDC001C84D6}" destId="{AEE767A2-52A9-4779-970F-FD1DE1AABBB0}" srcOrd="0" destOrd="0" presId="urn:microsoft.com/office/officeart/2005/8/layout/orgChart1"/>
    <dgm:cxn modelId="{94E72A25-D818-4A04-AFE0-9FD8DD5A6B6F}" type="presParOf" srcId="{AEE767A2-52A9-4779-970F-FD1DE1AABBB0}" destId="{52CB38BC-7CB3-4D56-8686-835436FFC11C}" srcOrd="0" destOrd="0" presId="urn:microsoft.com/office/officeart/2005/8/layout/orgChart1"/>
    <dgm:cxn modelId="{F768EC22-74DC-4AC7-AE66-EF4B68C3042E}" type="presParOf" srcId="{AEE767A2-52A9-4779-970F-FD1DE1AABBB0}" destId="{18F3B9AC-70B4-421F-8717-32F84C1A3E43}" srcOrd="1" destOrd="0" presId="urn:microsoft.com/office/officeart/2005/8/layout/orgChart1"/>
    <dgm:cxn modelId="{870922CD-4A09-4B98-9D3B-8962FB6B41C6}" type="presParOf" srcId="{BA308929-872B-4B64-8F60-5DDC001C84D6}" destId="{04AF0039-EFB0-4C3A-B9E5-600ACAC8CCDE}" srcOrd="1" destOrd="0" presId="urn:microsoft.com/office/officeart/2005/8/layout/orgChart1"/>
    <dgm:cxn modelId="{44CEB3E2-229A-49C2-967E-AB26C1D93E48}" type="presParOf" srcId="{BA308929-872B-4B64-8F60-5DDC001C84D6}" destId="{CC5FD640-3D11-4F67-BD87-A56CC4995D04}" srcOrd="2" destOrd="0" presId="urn:microsoft.com/office/officeart/2005/8/layout/orgChart1"/>
    <dgm:cxn modelId="{85120D0C-92B6-4132-976F-9940887ED8D9}" type="presParOf" srcId="{2400A807-5964-47FD-9016-F14F9ADFA3C1}" destId="{C8BF3386-751F-42BC-8391-36C3C583DB5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9A14C5-CC5A-4152-9141-A70325E02EA5}" type="doc">
      <dgm:prSet loTypeId="urn:microsoft.com/office/officeart/2005/8/layout/hierarchy1" loCatId="hierarchy" qsTypeId="urn:microsoft.com/office/officeart/2005/8/quickstyle/simple1" qsCatId="simple" csTypeId="urn:microsoft.com/office/officeart/2005/8/colors/colorful1#1" csCatId="colorful" phldr="1"/>
      <dgm:spPr/>
      <dgm:t>
        <a:bodyPr/>
        <a:lstStyle/>
        <a:p>
          <a:endParaRPr lang="en-US"/>
        </a:p>
      </dgm:t>
    </dgm:pt>
    <dgm:pt modelId="{DD274441-9480-43F2-A8A7-9FE18C3E0140}">
      <dgm:prSet phldrT="[Text]"/>
      <dgm:spPr/>
      <dgm:t>
        <a:bodyPr/>
        <a:lstStyle/>
        <a:p>
          <a:r>
            <a:rPr lang="en-US" dirty="0" smtClean="0"/>
            <a:t>Types</a:t>
          </a:r>
          <a:endParaRPr lang="en-US" dirty="0"/>
        </a:p>
      </dgm:t>
    </dgm:pt>
    <dgm:pt modelId="{7FDF0483-BB72-4F72-9410-A8F3983F444E}" type="parTrans" cxnId="{72F241BC-CC01-4539-86D9-E1661DCA5F01}">
      <dgm:prSet/>
      <dgm:spPr/>
      <dgm:t>
        <a:bodyPr/>
        <a:lstStyle/>
        <a:p>
          <a:endParaRPr lang="en-US"/>
        </a:p>
      </dgm:t>
    </dgm:pt>
    <dgm:pt modelId="{B0891DC0-DECF-4051-928A-8CAC65F60D91}" type="sibTrans" cxnId="{72F241BC-CC01-4539-86D9-E1661DCA5F01}">
      <dgm:prSet/>
      <dgm:spPr/>
      <dgm:t>
        <a:bodyPr/>
        <a:lstStyle/>
        <a:p>
          <a:endParaRPr lang="en-US"/>
        </a:p>
      </dgm:t>
    </dgm:pt>
    <dgm:pt modelId="{28ACFC4B-FF9C-4790-8B56-C9168D54DC41}">
      <dgm:prSet phldrT="[Text]"/>
      <dgm:spPr/>
      <dgm:t>
        <a:bodyPr/>
        <a:lstStyle/>
        <a:p>
          <a:r>
            <a:rPr lang="en-US" dirty="0" smtClean="0"/>
            <a:t>Renewable</a:t>
          </a:r>
          <a:endParaRPr lang="en-US" dirty="0"/>
        </a:p>
      </dgm:t>
    </dgm:pt>
    <dgm:pt modelId="{02560BA2-A661-466B-8611-6B3B3C70DB8B}" type="parTrans" cxnId="{35086452-A82A-4DA2-8A24-10072294BD4A}">
      <dgm:prSet/>
      <dgm:spPr/>
      <dgm:t>
        <a:bodyPr/>
        <a:lstStyle/>
        <a:p>
          <a:endParaRPr lang="en-US" dirty="0"/>
        </a:p>
      </dgm:t>
    </dgm:pt>
    <dgm:pt modelId="{0ECD1247-F8AD-4C59-A953-7E0CF5EDB79C}" type="sibTrans" cxnId="{35086452-A82A-4DA2-8A24-10072294BD4A}">
      <dgm:prSet/>
      <dgm:spPr/>
      <dgm:t>
        <a:bodyPr/>
        <a:lstStyle/>
        <a:p>
          <a:endParaRPr lang="en-US"/>
        </a:p>
      </dgm:t>
    </dgm:pt>
    <dgm:pt modelId="{31F77D1E-D869-4CC6-9DF9-932F6F0C4D97}">
      <dgm:prSet phldrT="[Text]"/>
      <dgm:spPr/>
      <dgm:t>
        <a:bodyPr/>
        <a:lstStyle/>
        <a:p>
          <a:r>
            <a:rPr lang="en-US" dirty="0" smtClean="0"/>
            <a:t>Non renewable</a:t>
          </a:r>
          <a:endParaRPr lang="en-US" dirty="0"/>
        </a:p>
      </dgm:t>
    </dgm:pt>
    <dgm:pt modelId="{E8396F0A-43B6-457E-AD5D-A67B1C976C75}" type="parTrans" cxnId="{93FA57CA-0501-4A2D-A4E8-5E5EC91A1B02}">
      <dgm:prSet/>
      <dgm:spPr/>
      <dgm:t>
        <a:bodyPr/>
        <a:lstStyle/>
        <a:p>
          <a:endParaRPr lang="en-US" dirty="0"/>
        </a:p>
      </dgm:t>
    </dgm:pt>
    <dgm:pt modelId="{CCF14099-202D-4EF0-8367-2C2974A6DC7C}" type="sibTrans" cxnId="{93FA57CA-0501-4A2D-A4E8-5E5EC91A1B02}">
      <dgm:prSet/>
      <dgm:spPr/>
      <dgm:t>
        <a:bodyPr/>
        <a:lstStyle/>
        <a:p>
          <a:endParaRPr lang="en-US"/>
        </a:p>
      </dgm:t>
    </dgm:pt>
    <dgm:pt modelId="{5B368D72-81BC-4A7A-8E61-5BF3AFDBB984}">
      <dgm:prSet/>
      <dgm:spPr/>
      <dgm:t>
        <a:bodyPr/>
        <a:lstStyle/>
        <a:p>
          <a:r>
            <a:rPr lang="en-US" dirty="0" smtClean="0"/>
            <a:t>Sustainable</a:t>
          </a:r>
          <a:endParaRPr lang="en-US" dirty="0"/>
        </a:p>
      </dgm:t>
    </dgm:pt>
    <dgm:pt modelId="{9F436D9A-A217-4075-BDA3-04F5596BE835}" type="parTrans" cxnId="{7F7E02EC-54D6-4F17-BE16-08CBE396C930}">
      <dgm:prSet/>
      <dgm:spPr/>
      <dgm:t>
        <a:bodyPr/>
        <a:lstStyle/>
        <a:p>
          <a:endParaRPr lang="en-US" dirty="0"/>
        </a:p>
      </dgm:t>
    </dgm:pt>
    <dgm:pt modelId="{978FD282-17C9-46C2-92FB-458154A0B706}" type="sibTrans" cxnId="{7F7E02EC-54D6-4F17-BE16-08CBE396C930}">
      <dgm:prSet/>
      <dgm:spPr/>
      <dgm:t>
        <a:bodyPr/>
        <a:lstStyle/>
        <a:p>
          <a:endParaRPr lang="en-US"/>
        </a:p>
      </dgm:t>
    </dgm:pt>
    <dgm:pt modelId="{A96B8A95-AA8D-4FA1-9013-893216B2AEC3}" type="pres">
      <dgm:prSet presAssocID="{B89A14C5-CC5A-4152-9141-A70325E02EA5}" presName="hierChild1" presStyleCnt="0">
        <dgm:presLayoutVars>
          <dgm:chPref val="1"/>
          <dgm:dir/>
          <dgm:animOne val="branch"/>
          <dgm:animLvl val="lvl"/>
          <dgm:resizeHandles/>
        </dgm:presLayoutVars>
      </dgm:prSet>
      <dgm:spPr/>
      <dgm:t>
        <a:bodyPr/>
        <a:lstStyle/>
        <a:p>
          <a:endParaRPr lang="en-US"/>
        </a:p>
      </dgm:t>
    </dgm:pt>
    <dgm:pt modelId="{5F510E65-E081-4DB2-83CE-04AD7E5B036C}" type="pres">
      <dgm:prSet presAssocID="{DD274441-9480-43F2-A8A7-9FE18C3E0140}" presName="hierRoot1" presStyleCnt="0"/>
      <dgm:spPr/>
    </dgm:pt>
    <dgm:pt modelId="{58009A79-7FE9-4AC9-AD47-C5FC52E7A329}" type="pres">
      <dgm:prSet presAssocID="{DD274441-9480-43F2-A8A7-9FE18C3E0140}" presName="composite" presStyleCnt="0"/>
      <dgm:spPr/>
    </dgm:pt>
    <dgm:pt modelId="{8961B407-90E7-4F9F-A759-653451C167FD}" type="pres">
      <dgm:prSet presAssocID="{DD274441-9480-43F2-A8A7-9FE18C3E0140}" presName="background" presStyleLbl="node0" presStyleIdx="0" presStyleCnt="1"/>
      <dgm:spPr/>
    </dgm:pt>
    <dgm:pt modelId="{834CCBB0-E86C-4107-B185-0C2355CFB72B}" type="pres">
      <dgm:prSet presAssocID="{DD274441-9480-43F2-A8A7-9FE18C3E0140}" presName="text" presStyleLbl="fgAcc0" presStyleIdx="0" presStyleCnt="1">
        <dgm:presLayoutVars>
          <dgm:chPref val="3"/>
        </dgm:presLayoutVars>
      </dgm:prSet>
      <dgm:spPr/>
      <dgm:t>
        <a:bodyPr/>
        <a:lstStyle/>
        <a:p>
          <a:endParaRPr lang="en-US"/>
        </a:p>
      </dgm:t>
    </dgm:pt>
    <dgm:pt modelId="{52534F6B-B6DA-442F-90D7-27F27726DD69}" type="pres">
      <dgm:prSet presAssocID="{DD274441-9480-43F2-A8A7-9FE18C3E0140}" presName="hierChild2" presStyleCnt="0"/>
      <dgm:spPr/>
    </dgm:pt>
    <dgm:pt modelId="{6BB2F4E6-AB72-43EC-B554-905D0B9EA14F}" type="pres">
      <dgm:prSet presAssocID="{02560BA2-A661-466B-8611-6B3B3C70DB8B}" presName="Name10" presStyleLbl="parChTrans1D2" presStyleIdx="0" presStyleCnt="3"/>
      <dgm:spPr/>
      <dgm:t>
        <a:bodyPr/>
        <a:lstStyle/>
        <a:p>
          <a:endParaRPr lang="en-US"/>
        </a:p>
      </dgm:t>
    </dgm:pt>
    <dgm:pt modelId="{B9DCCF9D-F77D-43A1-AA7F-02ED6B9BDA71}" type="pres">
      <dgm:prSet presAssocID="{28ACFC4B-FF9C-4790-8B56-C9168D54DC41}" presName="hierRoot2" presStyleCnt="0"/>
      <dgm:spPr/>
    </dgm:pt>
    <dgm:pt modelId="{95FC7DF7-A297-4BC5-976E-E721FBBD34CE}" type="pres">
      <dgm:prSet presAssocID="{28ACFC4B-FF9C-4790-8B56-C9168D54DC41}" presName="composite2" presStyleCnt="0"/>
      <dgm:spPr/>
    </dgm:pt>
    <dgm:pt modelId="{669210B9-07BD-4208-A054-ED46EEEFC3BE}" type="pres">
      <dgm:prSet presAssocID="{28ACFC4B-FF9C-4790-8B56-C9168D54DC41}" presName="background2" presStyleLbl="node2" presStyleIdx="0" presStyleCnt="3"/>
      <dgm:spPr/>
    </dgm:pt>
    <dgm:pt modelId="{302242FD-467A-4C18-9348-D003363BC968}" type="pres">
      <dgm:prSet presAssocID="{28ACFC4B-FF9C-4790-8B56-C9168D54DC41}" presName="text2" presStyleLbl="fgAcc2" presStyleIdx="0" presStyleCnt="3">
        <dgm:presLayoutVars>
          <dgm:chPref val="3"/>
        </dgm:presLayoutVars>
      </dgm:prSet>
      <dgm:spPr/>
      <dgm:t>
        <a:bodyPr/>
        <a:lstStyle/>
        <a:p>
          <a:endParaRPr lang="en-US"/>
        </a:p>
      </dgm:t>
    </dgm:pt>
    <dgm:pt modelId="{2A35E66A-0271-4D41-80D3-0582ED791E5B}" type="pres">
      <dgm:prSet presAssocID="{28ACFC4B-FF9C-4790-8B56-C9168D54DC41}" presName="hierChild3" presStyleCnt="0"/>
      <dgm:spPr/>
    </dgm:pt>
    <dgm:pt modelId="{43AB2C93-F3FB-4B12-8F35-1D72C4E074BC}" type="pres">
      <dgm:prSet presAssocID="{E8396F0A-43B6-457E-AD5D-A67B1C976C75}" presName="Name10" presStyleLbl="parChTrans1D2" presStyleIdx="1" presStyleCnt="3"/>
      <dgm:spPr/>
      <dgm:t>
        <a:bodyPr/>
        <a:lstStyle/>
        <a:p>
          <a:endParaRPr lang="en-US"/>
        </a:p>
      </dgm:t>
    </dgm:pt>
    <dgm:pt modelId="{3AD4061B-60BB-4B1C-9509-B35279683608}" type="pres">
      <dgm:prSet presAssocID="{31F77D1E-D869-4CC6-9DF9-932F6F0C4D97}" presName="hierRoot2" presStyleCnt="0"/>
      <dgm:spPr/>
    </dgm:pt>
    <dgm:pt modelId="{BC1311B2-80CA-4579-8CA1-EFAB2145C16C}" type="pres">
      <dgm:prSet presAssocID="{31F77D1E-D869-4CC6-9DF9-932F6F0C4D97}" presName="composite2" presStyleCnt="0"/>
      <dgm:spPr/>
    </dgm:pt>
    <dgm:pt modelId="{E23C3601-4F01-42F3-86E6-C10481C7439A}" type="pres">
      <dgm:prSet presAssocID="{31F77D1E-D869-4CC6-9DF9-932F6F0C4D97}" presName="background2" presStyleLbl="node2" presStyleIdx="1" presStyleCnt="3"/>
      <dgm:spPr/>
    </dgm:pt>
    <dgm:pt modelId="{E07954C1-BF2E-4BA4-BE7F-001A7D20AD5C}" type="pres">
      <dgm:prSet presAssocID="{31F77D1E-D869-4CC6-9DF9-932F6F0C4D97}" presName="text2" presStyleLbl="fgAcc2" presStyleIdx="1" presStyleCnt="3">
        <dgm:presLayoutVars>
          <dgm:chPref val="3"/>
        </dgm:presLayoutVars>
      </dgm:prSet>
      <dgm:spPr/>
      <dgm:t>
        <a:bodyPr/>
        <a:lstStyle/>
        <a:p>
          <a:endParaRPr lang="en-US"/>
        </a:p>
      </dgm:t>
    </dgm:pt>
    <dgm:pt modelId="{50393932-687E-44D6-9D3E-9E6B0E8C5069}" type="pres">
      <dgm:prSet presAssocID="{31F77D1E-D869-4CC6-9DF9-932F6F0C4D97}" presName="hierChild3" presStyleCnt="0"/>
      <dgm:spPr/>
    </dgm:pt>
    <dgm:pt modelId="{4B10F6F0-2A1C-42C2-A2F3-BB6BFFB2DE28}" type="pres">
      <dgm:prSet presAssocID="{9F436D9A-A217-4075-BDA3-04F5596BE835}" presName="Name10" presStyleLbl="parChTrans1D2" presStyleIdx="2" presStyleCnt="3"/>
      <dgm:spPr/>
      <dgm:t>
        <a:bodyPr/>
        <a:lstStyle/>
        <a:p>
          <a:endParaRPr lang="en-US"/>
        </a:p>
      </dgm:t>
    </dgm:pt>
    <dgm:pt modelId="{C31D722B-9511-47B9-9337-F9D9814A305C}" type="pres">
      <dgm:prSet presAssocID="{5B368D72-81BC-4A7A-8E61-5BF3AFDBB984}" presName="hierRoot2" presStyleCnt="0"/>
      <dgm:spPr/>
    </dgm:pt>
    <dgm:pt modelId="{EADD51F4-1B53-45A4-837F-05653ABE54C4}" type="pres">
      <dgm:prSet presAssocID="{5B368D72-81BC-4A7A-8E61-5BF3AFDBB984}" presName="composite2" presStyleCnt="0"/>
      <dgm:spPr/>
    </dgm:pt>
    <dgm:pt modelId="{DCD368EE-6435-498D-9840-4FD1ACC3C27A}" type="pres">
      <dgm:prSet presAssocID="{5B368D72-81BC-4A7A-8E61-5BF3AFDBB984}" presName="background2" presStyleLbl="node2" presStyleIdx="2" presStyleCnt="3"/>
      <dgm:spPr/>
    </dgm:pt>
    <dgm:pt modelId="{F9B13C90-BBE8-4C81-8FC6-DF50E95E5EFD}" type="pres">
      <dgm:prSet presAssocID="{5B368D72-81BC-4A7A-8E61-5BF3AFDBB984}" presName="text2" presStyleLbl="fgAcc2" presStyleIdx="2" presStyleCnt="3">
        <dgm:presLayoutVars>
          <dgm:chPref val="3"/>
        </dgm:presLayoutVars>
      </dgm:prSet>
      <dgm:spPr/>
      <dgm:t>
        <a:bodyPr/>
        <a:lstStyle/>
        <a:p>
          <a:endParaRPr lang="en-US"/>
        </a:p>
      </dgm:t>
    </dgm:pt>
    <dgm:pt modelId="{D7805A2B-CD27-40D0-B1ED-AD39E200D5DB}" type="pres">
      <dgm:prSet presAssocID="{5B368D72-81BC-4A7A-8E61-5BF3AFDBB984}" presName="hierChild3" presStyleCnt="0"/>
      <dgm:spPr/>
    </dgm:pt>
  </dgm:ptLst>
  <dgm:cxnLst>
    <dgm:cxn modelId="{F82B94DB-3CCD-44C5-9753-4C757F57C31A}" type="presOf" srcId="{5B368D72-81BC-4A7A-8E61-5BF3AFDBB984}" destId="{F9B13C90-BBE8-4C81-8FC6-DF50E95E5EFD}" srcOrd="0" destOrd="0" presId="urn:microsoft.com/office/officeart/2005/8/layout/hierarchy1"/>
    <dgm:cxn modelId="{0373F38C-8DDD-44DA-ABB1-CB80BDE39459}" type="presOf" srcId="{28ACFC4B-FF9C-4790-8B56-C9168D54DC41}" destId="{302242FD-467A-4C18-9348-D003363BC968}" srcOrd="0" destOrd="0" presId="urn:microsoft.com/office/officeart/2005/8/layout/hierarchy1"/>
    <dgm:cxn modelId="{35086452-A82A-4DA2-8A24-10072294BD4A}" srcId="{DD274441-9480-43F2-A8A7-9FE18C3E0140}" destId="{28ACFC4B-FF9C-4790-8B56-C9168D54DC41}" srcOrd="0" destOrd="0" parTransId="{02560BA2-A661-466B-8611-6B3B3C70DB8B}" sibTransId="{0ECD1247-F8AD-4C59-A953-7E0CF5EDB79C}"/>
    <dgm:cxn modelId="{61EA0650-8580-4EC5-98B2-0B8DD5AADF1C}" type="presOf" srcId="{B89A14C5-CC5A-4152-9141-A70325E02EA5}" destId="{A96B8A95-AA8D-4FA1-9013-893216B2AEC3}" srcOrd="0" destOrd="0" presId="urn:microsoft.com/office/officeart/2005/8/layout/hierarchy1"/>
    <dgm:cxn modelId="{2694913D-9A56-42EB-A2A0-9CFEBEBDE37A}" type="presOf" srcId="{31F77D1E-D869-4CC6-9DF9-932F6F0C4D97}" destId="{E07954C1-BF2E-4BA4-BE7F-001A7D20AD5C}" srcOrd="0" destOrd="0" presId="urn:microsoft.com/office/officeart/2005/8/layout/hierarchy1"/>
    <dgm:cxn modelId="{17C4F957-A1A6-4143-ADA0-3AF46AEEE4ED}" type="presOf" srcId="{DD274441-9480-43F2-A8A7-9FE18C3E0140}" destId="{834CCBB0-E86C-4107-B185-0C2355CFB72B}" srcOrd="0" destOrd="0" presId="urn:microsoft.com/office/officeart/2005/8/layout/hierarchy1"/>
    <dgm:cxn modelId="{7F7E02EC-54D6-4F17-BE16-08CBE396C930}" srcId="{DD274441-9480-43F2-A8A7-9FE18C3E0140}" destId="{5B368D72-81BC-4A7A-8E61-5BF3AFDBB984}" srcOrd="2" destOrd="0" parTransId="{9F436D9A-A217-4075-BDA3-04F5596BE835}" sibTransId="{978FD282-17C9-46C2-92FB-458154A0B706}"/>
    <dgm:cxn modelId="{93FA57CA-0501-4A2D-A4E8-5E5EC91A1B02}" srcId="{DD274441-9480-43F2-A8A7-9FE18C3E0140}" destId="{31F77D1E-D869-4CC6-9DF9-932F6F0C4D97}" srcOrd="1" destOrd="0" parTransId="{E8396F0A-43B6-457E-AD5D-A67B1C976C75}" sibTransId="{CCF14099-202D-4EF0-8367-2C2974A6DC7C}"/>
    <dgm:cxn modelId="{72F241BC-CC01-4539-86D9-E1661DCA5F01}" srcId="{B89A14C5-CC5A-4152-9141-A70325E02EA5}" destId="{DD274441-9480-43F2-A8A7-9FE18C3E0140}" srcOrd="0" destOrd="0" parTransId="{7FDF0483-BB72-4F72-9410-A8F3983F444E}" sibTransId="{B0891DC0-DECF-4051-928A-8CAC65F60D91}"/>
    <dgm:cxn modelId="{D4879A1F-70C4-4BB7-A1F8-D2237482F1FE}" type="presOf" srcId="{E8396F0A-43B6-457E-AD5D-A67B1C976C75}" destId="{43AB2C93-F3FB-4B12-8F35-1D72C4E074BC}" srcOrd="0" destOrd="0" presId="urn:microsoft.com/office/officeart/2005/8/layout/hierarchy1"/>
    <dgm:cxn modelId="{1B889AE7-C2ED-4D3A-B04A-DD97689E2758}" type="presOf" srcId="{9F436D9A-A217-4075-BDA3-04F5596BE835}" destId="{4B10F6F0-2A1C-42C2-A2F3-BB6BFFB2DE28}" srcOrd="0" destOrd="0" presId="urn:microsoft.com/office/officeart/2005/8/layout/hierarchy1"/>
    <dgm:cxn modelId="{B8A28B41-B412-4495-AD9A-A639E6D1E461}" type="presOf" srcId="{02560BA2-A661-466B-8611-6B3B3C70DB8B}" destId="{6BB2F4E6-AB72-43EC-B554-905D0B9EA14F}" srcOrd="0" destOrd="0" presId="urn:microsoft.com/office/officeart/2005/8/layout/hierarchy1"/>
    <dgm:cxn modelId="{5F95A11C-4860-4E07-B76F-7BDC1247571E}" type="presParOf" srcId="{A96B8A95-AA8D-4FA1-9013-893216B2AEC3}" destId="{5F510E65-E081-4DB2-83CE-04AD7E5B036C}" srcOrd="0" destOrd="0" presId="urn:microsoft.com/office/officeart/2005/8/layout/hierarchy1"/>
    <dgm:cxn modelId="{8A58CEF9-D1E0-45EA-B2F1-2C150A1F3E55}" type="presParOf" srcId="{5F510E65-E081-4DB2-83CE-04AD7E5B036C}" destId="{58009A79-7FE9-4AC9-AD47-C5FC52E7A329}" srcOrd="0" destOrd="0" presId="urn:microsoft.com/office/officeart/2005/8/layout/hierarchy1"/>
    <dgm:cxn modelId="{5A2E26B2-1772-47E7-9F10-D74AFA0BE657}" type="presParOf" srcId="{58009A79-7FE9-4AC9-AD47-C5FC52E7A329}" destId="{8961B407-90E7-4F9F-A759-653451C167FD}" srcOrd="0" destOrd="0" presId="urn:microsoft.com/office/officeart/2005/8/layout/hierarchy1"/>
    <dgm:cxn modelId="{E8919DF0-633C-4540-ACE1-6F2BE8A44160}" type="presParOf" srcId="{58009A79-7FE9-4AC9-AD47-C5FC52E7A329}" destId="{834CCBB0-E86C-4107-B185-0C2355CFB72B}" srcOrd="1" destOrd="0" presId="urn:microsoft.com/office/officeart/2005/8/layout/hierarchy1"/>
    <dgm:cxn modelId="{3C4BD55B-2C49-4DAA-A979-0AE984581A3B}" type="presParOf" srcId="{5F510E65-E081-4DB2-83CE-04AD7E5B036C}" destId="{52534F6B-B6DA-442F-90D7-27F27726DD69}" srcOrd="1" destOrd="0" presId="urn:microsoft.com/office/officeart/2005/8/layout/hierarchy1"/>
    <dgm:cxn modelId="{72432F91-CF73-4A31-899A-CAF40B78F5F3}" type="presParOf" srcId="{52534F6B-B6DA-442F-90D7-27F27726DD69}" destId="{6BB2F4E6-AB72-43EC-B554-905D0B9EA14F}" srcOrd="0" destOrd="0" presId="urn:microsoft.com/office/officeart/2005/8/layout/hierarchy1"/>
    <dgm:cxn modelId="{6C6D993B-4AA6-482A-9913-3E0BA2ACE949}" type="presParOf" srcId="{52534F6B-B6DA-442F-90D7-27F27726DD69}" destId="{B9DCCF9D-F77D-43A1-AA7F-02ED6B9BDA71}" srcOrd="1" destOrd="0" presId="urn:microsoft.com/office/officeart/2005/8/layout/hierarchy1"/>
    <dgm:cxn modelId="{69753E4C-85CF-4D0F-8A01-893FF11F039E}" type="presParOf" srcId="{B9DCCF9D-F77D-43A1-AA7F-02ED6B9BDA71}" destId="{95FC7DF7-A297-4BC5-976E-E721FBBD34CE}" srcOrd="0" destOrd="0" presId="urn:microsoft.com/office/officeart/2005/8/layout/hierarchy1"/>
    <dgm:cxn modelId="{3CAE93B0-CA2F-4D3C-BEF0-8E0E8F3BAAB2}" type="presParOf" srcId="{95FC7DF7-A297-4BC5-976E-E721FBBD34CE}" destId="{669210B9-07BD-4208-A054-ED46EEEFC3BE}" srcOrd="0" destOrd="0" presId="urn:microsoft.com/office/officeart/2005/8/layout/hierarchy1"/>
    <dgm:cxn modelId="{250CB4EE-7B40-4A73-82A9-A4AE64FFFCDE}" type="presParOf" srcId="{95FC7DF7-A297-4BC5-976E-E721FBBD34CE}" destId="{302242FD-467A-4C18-9348-D003363BC968}" srcOrd="1" destOrd="0" presId="urn:microsoft.com/office/officeart/2005/8/layout/hierarchy1"/>
    <dgm:cxn modelId="{EA021F4E-1580-482F-B61D-A70EDFFAD170}" type="presParOf" srcId="{B9DCCF9D-F77D-43A1-AA7F-02ED6B9BDA71}" destId="{2A35E66A-0271-4D41-80D3-0582ED791E5B}" srcOrd="1" destOrd="0" presId="urn:microsoft.com/office/officeart/2005/8/layout/hierarchy1"/>
    <dgm:cxn modelId="{FF52E88B-D262-4160-B7C1-95F3D14E6CBE}" type="presParOf" srcId="{52534F6B-B6DA-442F-90D7-27F27726DD69}" destId="{43AB2C93-F3FB-4B12-8F35-1D72C4E074BC}" srcOrd="2" destOrd="0" presId="urn:microsoft.com/office/officeart/2005/8/layout/hierarchy1"/>
    <dgm:cxn modelId="{2FE63EBA-1078-42D9-B9EC-131856D4962B}" type="presParOf" srcId="{52534F6B-B6DA-442F-90D7-27F27726DD69}" destId="{3AD4061B-60BB-4B1C-9509-B35279683608}" srcOrd="3" destOrd="0" presId="urn:microsoft.com/office/officeart/2005/8/layout/hierarchy1"/>
    <dgm:cxn modelId="{0724F294-6812-43F4-8CC6-08845FA1E9D3}" type="presParOf" srcId="{3AD4061B-60BB-4B1C-9509-B35279683608}" destId="{BC1311B2-80CA-4579-8CA1-EFAB2145C16C}" srcOrd="0" destOrd="0" presId="urn:microsoft.com/office/officeart/2005/8/layout/hierarchy1"/>
    <dgm:cxn modelId="{33B43D30-44E9-43F5-82D7-5104143C9EE0}" type="presParOf" srcId="{BC1311B2-80CA-4579-8CA1-EFAB2145C16C}" destId="{E23C3601-4F01-42F3-86E6-C10481C7439A}" srcOrd="0" destOrd="0" presId="urn:microsoft.com/office/officeart/2005/8/layout/hierarchy1"/>
    <dgm:cxn modelId="{578B7ABC-2D0C-422C-B104-A68AE5FB91EB}" type="presParOf" srcId="{BC1311B2-80CA-4579-8CA1-EFAB2145C16C}" destId="{E07954C1-BF2E-4BA4-BE7F-001A7D20AD5C}" srcOrd="1" destOrd="0" presId="urn:microsoft.com/office/officeart/2005/8/layout/hierarchy1"/>
    <dgm:cxn modelId="{E8B628DC-9D52-4CEF-AD0B-A01DAFA26291}" type="presParOf" srcId="{3AD4061B-60BB-4B1C-9509-B35279683608}" destId="{50393932-687E-44D6-9D3E-9E6B0E8C5069}" srcOrd="1" destOrd="0" presId="urn:microsoft.com/office/officeart/2005/8/layout/hierarchy1"/>
    <dgm:cxn modelId="{3918B659-F3CA-49C0-B171-EE6C3910A6F1}" type="presParOf" srcId="{52534F6B-B6DA-442F-90D7-27F27726DD69}" destId="{4B10F6F0-2A1C-42C2-A2F3-BB6BFFB2DE28}" srcOrd="4" destOrd="0" presId="urn:microsoft.com/office/officeart/2005/8/layout/hierarchy1"/>
    <dgm:cxn modelId="{B0F2C70D-8EDD-4667-906E-0FE651247107}" type="presParOf" srcId="{52534F6B-B6DA-442F-90D7-27F27726DD69}" destId="{C31D722B-9511-47B9-9337-F9D9814A305C}" srcOrd="5" destOrd="0" presId="urn:microsoft.com/office/officeart/2005/8/layout/hierarchy1"/>
    <dgm:cxn modelId="{A1CB55BA-7423-4613-AF38-E157088CD072}" type="presParOf" srcId="{C31D722B-9511-47B9-9337-F9D9814A305C}" destId="{EADD51F4-1B53-45A4-837F-05653ABE54C4}" srcOrd="0" destOrd="0" presId="urn:microsoft.com/office/officeart/2005/8/layout/hierarchy1"/>
    <dgm:cxn modelId="{CC384A5E-D03D-41A8-B527-65CCF7D4574E}" type="presParOf" srcId="{EADD51F4-1B53-45A4-837F-05653ABE54C4}" destId="{DCD368EE-6435-498D-9840-4FD1ACC3C27A}" srcOrd="0" destOrd="0" presId="urn:microsoft.com/office/officeart/2005/8/layout/hierarchy1"/>
    <dgm:cxn modelId="{26CFDCDF-22CD-4322-9744-968673D0ED6A}" type="presParOf" srcId="{EADD51F4-1B53-45A4-837F-05653ABE54C4}" destId="{F9B13C90-BBE8-4C81-8FC6-DF50E95E5EFD}" srcOrd="1" destOrd="0" presId="urn:microsoft.com/office/officeart/2005/8/layout/hierarchy1"/>
    <dgm:cxn modelId="{7B36357C-2B7E-4032-A810-4B765BCA927E}" type="presParOf" srcId="{C31D722B-9511-47B9-9337-F9D9814A305C}" destId="{D7805A2B-CD27-40D0-B1ED-AD39E200D5D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13179-823A-4222-8DE5-F5139A3B529F}" type="datetimeFigureOut">
              <a:rPr lang="en-US" smtClean="0"/>
              <a:t>10/15/2020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C3F4A-2552-411E-B20E-312D29F3282E}" type="slidenum">
              <a:rPr lang="en-US" smtClean="0"/>
              <a:t>‹#›</a:t>
            </a:fld>
            <a:endParaRPr lang="en-US"/>
          </a:p>
        </p:txBody>
      </p:sp>
    </p:spTree>
    <p:extLst>
      <p:ext uri="{BB962C8B-B14F-4D97-AF65-F5344CB8AC3E}">
        <p14:creationId xmlns:p14="http://schemas.microsoft.com/office/powerpoint/2010/main" val="372300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928A788-0F17-4D04-9252-92CB599EFF32}" type="slidenum">
              <a:rPr lang="en-US"/>
              <a:pPr fontAlgn="base">
                <a:spcBef>
                  <a:spcPct val="0"/>
                </a:spcBef>
                <a:spcAft>
                  <a:spcPct val="0"/>
                </a:spcAft>
              </a:pPr>
              <a:t>2</a:t>
            </a:fld>
            <a:endParaRPr lang="en-US"/>
          </a:p>
        </p:txBody>
      </p:sp>
    </p:spTree>
    <p:extLst>
      <p:ext uri="{BB962C8B-B14F-4D97-AF65-F5344CB8AC3E}">
        <p14:creationId xmlns:p14="http://schemas.microsoft.com/office/powerpoint/2010/main" val="2918992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C3F4A-2552-411E-B20E-312D29F3282E}" type="slidenum">
              <a:rPr lang="en-US" smtClean="0"/>
              <a:t>8</a:t>
            </a:fld>
            <a:endParaRPr lang="en-US"/>
          </a:p>
        </p:txBody>
      </p:sp>
    </p:spTree>
    <p:extLst>
      <p:ext uri="{BB962C8B-B14F-4D97-AF65-F5344CB8AC3E}">
        <p14:creationId xmlns:p14="http://schemas.microsoft.com/office/powerpoint/2010/main" val="4127808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Due  to bad </a:t>
            </a:r>
          </a:p>
        </p:txBody>
      </p:sp>
      <p:sp>
        <p:nvSpPr>
          <p:cNvPr id="1280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E49FED-72AA-41A6-8EA1-965A0D3EB695}" type="slidenum">
              <a:rPr lang="en-US" smtClean="0"/>
              <a:pPr fontAlgn="base">
                <a:spcBef>
                  <a:spcPct val="0"/>
                </a:spcBef>
                <a:spcAft>
                  <a:spcPct val="0"/>
                </a:spcAft>
                <a:defRPr/>
              </a:pPr>
              <a:t>31</a:t>
            </a:fld>
            <a:endParaRPr lang="en-US" smtClean="0"/>
          </a:p>
        </p:txBody>
      </p:sp>
    </p:spTree>
    <p:extLst>
      <p:ext uri="{BB962C8B-B14F-4D97-AF65-F5344CB8AC3E}">
        <p14:creationId xmlns:p14="http://schemas.microsoft.com/office/powerpoint/2010/main" val="17965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BA5AE8-E9A1-4DF9-8D18-BC1513275D18}" type="slidenum">
              <a:rPr lang="en-US">
                <a:solidFill>
                  <a:prstClr val="black"/>
                </a:solidFill>
                <a:latin typeface="Calibri" panose="020F0502020204030204" pitchFamily="34" charset="0"/>
              </a:rPr>
              <a:pPr eaLnBrk="1" hangingPunct="1"/>
              <a:t>88</a:t>
            </a:fld>
            <a:endParaRPr lang="en-US">
              <a:solidFill>
                <a:prstClr val="black"/>
              </a:solidFill>
              <a:latin typeface="Calibri" panose="020F0502020204030204" pitchFamily="34" charset="0"/>
            </a:endParaRPr>
          </a:p>
        </p:txBody>
      </p:sp>
      <p:sp>
        <p:nvSpPr>
          <p:cNvPr id="1576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7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642886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3502E7-4951-4508-B675-5D1F82FEBBDB}" type="datetime1">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147766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FA34B-7165-41C3-8D3F-FC7BA0369741}" type="datetime1">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2518815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22DD18-02DA-4E57-8982-143D70500181}" type="datetime1">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1747673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F78181-E0B9-4250-B9B1-D26972F08158}" type="datetime1">
              <a:rPr lang="en-US" smtClean="0">
                <a:solidFill>
                  <a:prstClr val="black">
                    <a:tint val="75000"/>
                  </a:prstClr>
                </a:solidFill>
              </a:rPr>
              <a:t>10/15/2020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9564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C4D94C-60BB-46E9-B115-F707BC5DBA7B}" type="datetime1">
              <a:rPr lang="en-US" smtClean="0">
                <a:solidFill>
                  <a:prstClr val="black">
                    <a:tint val="75000"/>
                  </a:prstClr>
                </a:solidFill>
              </a:rPr>
              <a:t>10/15/2020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8372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E4055E-8B48-45F0-AAE6-8CA0607A39BF}" type="datetime1">
              <a:rPr lang="en-US" smtClean="0">
                <a:solidFill>
                  <a:prstClr val="black">
                    <a:tint val="75000"/>
                  </a:prstClr>
                </a:solidFill>
              </a:rPr>
              <a:t>10/15/2020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2314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12996E-4623-480A-825E-0D3F6350CD4F}" type="datetime1">
              <a:rPr lang="en-US" smtClean="0">
                <a:solidFill>
                  <a:prstClr val="black">
                    <a:tint val="75000"/>
                  </a:prstClr>
                </a:solidFill>
              </a:rPr>
              <a:t>10/15/2020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0546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AFE418-4473-4F24-81E1-5901A563A766}" type="datetime1">
              <a:rPr lang="en-US" smtClean="0">
                <a:solidFill>
                  <a:prstClr val="black">
                    <a:tint val="75000"/>
                  </a:prstClr>
                </a:solidFill>
              </a:rPr>
              <a:t>10/15/2020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599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820593-3BA4-42A6-8D40-1ADDD739D2B6}" type="datetime1">
              <a:rPr lang="en-US" smtClean="0">
                <a:solidFill>
                  <a:prstClr val="black">
                    <a:tint val="75000"/>
                  </a:prstClr>
                </a:solidFill>
              </a:rPr>
              <a:t>10/15/2020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6666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7E5507-FE3B-4FCC-AC89-B0AAE7542741}" type="datetime1">
              <a:rPr lang="en-US" smtClean="0">
                <a:solidFill>
                  <a:prstClr val="black">
                    <a:tint val="75000"/>
                  </a:prstClr>
                </a:solidFill>
              </a:rPr>
              <a:t>10/15/2020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1223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8A447E-F234-460A-B0AC-A53732757C88}" type="datetime1">
              <a:rPr lang="en-US" smtClean="0">
                <a:solidFill>
                  <a:prstClr val="black">
                    <a:tint val="75000"/>
                  </a:prstClr>
                </a:solidFill>
              </a:rPr>
              <a:t>10/15/2020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5076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AB7570-3847-4395-80E4-862C0DC42DED}" type="datetime1">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3766180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E9E85A-596F-420F-8093-ED9744E19BE0}" type="datetime1">
              <a:rPr lang="en-US" smtClean="0">
                <a:solidFill>
                  <a:prstClr val="black">
                    <a:tint val="75000"/>
                  </a:prstClr>
                </a:solidFill>
              </a:rPr>
              <a:t>10/15/2020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9238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5B4509-6DDE-4515-9890-016F71E7576B}" type="datetime1">
              <a:rPr lang="en-US" smtClean="0">
                <a:solidFill>
                  <a:prstClr val="black">
                    <a:tint val="75000"/>
                  </a:prstClr>
                </a:solidFill>
              </a:rPr>
              <a:t>10/15/2020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669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1932A1-EDE0-4AC9-847B-9166702BC063}" type="datetime1">
              <a:rPr lang="en-US" smtClean="0">
                <a:solidFill>
                  <a:prstClr val="black">
                    <a:tint val="75000"/>
                  </a:prstClr>
                </a:solidFill>
              </a:rPr>
              <a:t>10/15/2020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8871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A0215B-AC15-436F-81BA-B6ED3B302E96}" type="datetime1">
              <a:rPr lang="en-US" smtClean="0"/>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1247008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63F9E9-ED09-4446-9E48-EC01E79DA28D}" type="datetime1">
              <a:rPr lang="en-US" smtClean="0"/>
              <a:t>10/15/2020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1102711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E60C9F-8207-4D46-817A-E9FE6D6F2114}" type="datetime1">
              <a:rPr lang="en-US" smtClean="0"/>
              <a:t>10/15/2020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2543077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7DF5B0-7E9B-4AFC-92AE-40CEDABE59D8}" type="datetime1">
              <a:rPr lang="en-US" smtClean="0"/>
              <a:t>10/15/2020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2601770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0F89AA-1084-4234-91E0-304A6C44BBC8}" type="datetime1">
              <a:rPr lang="en-US" smtClean="0"/>
              <a:t>10/15/2020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8888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5051E2-1507-4E18-AEE4-800B92FE04BB}" type="datetime1">
              <a:rPr lang="en-US" smtClean="0"/>
              <a:t>10/15/2020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4236363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6E1995-FEE6-419B-8537-D6523AFF3B4F}" type="datetime1">
              <a:rPr lang="en-US" smtClean="0"/>
              <a:t>10/15/2020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6CDC7-86E0-4257-803A-6B0EC2CAA604}" type="slidenum">
              <a:rPr lang="en-US" smtClean="0"/>
              <a:t>‹#›</a:t>
            </a:fld>
            <a:endParaRPr lang="en-US"/>
          </a:p>
        </p:txBody>
      </p:sp>
    </p:spTree>
    <p:extLst>
      <p:ext uri="{BB962C8B-B14F-4D97-AF65-F5344CB8AC3E}">
        <p14:creationId xmlns:p14="http://schemas.microsoft.com/office/powerpoint/2010/main" val="25908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048C1D-4C47-4788-914A-338382489B69}" type="datetime1">
              <a:rPr lang="en-US" smtClean="0"/>
              <a:t>10/15/2020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6CDC7-86E0-4257-803A-6B0EC2CAA604}" type="slidenum">
              <a:rPr lang="en-US" smtClean="0"/>
              <a:t>‹#›</a:t>
            </a:fld>
            <a:endParaRPr lang="en-US"/>
          </a:p>
        </p:txBody>
      </p:sp>
    </p:spTree>
    <p:extLst>
      <p:ext uri="{BB962C8B-B14F-4D97-AF65-F5344CB8AC3E}">
        <p14:creationId xmlns:p14="http://schemas.microsoft.com/office/powerpoint/2010/main" val="114993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96F564-1C23-4BCF-84F8-226CB7C18E32}" type="datetime1">
              <a:rPr lang="en-US" smtClean="0">
                <a:solidFill>
                  <a:prstClr val="black">
                    <a:tint val="75000"/>
                  </a:prstClr>
                </a:solidFill>
              </a:rPr>
              <a:t>10/15/2020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F0A4C-EC87-4C60-941A-460A3CAB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6817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upload.wikimedia.org/wikipedia/commons/9/90/Solar_cell.png" TargetMode="Externa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upload.wikimedia.org/wikipedia/commons/c/c1/Logansapphire.jpg" TargetMode="External"/><Relationship Id="rId7" Type="http://schemas.openxmlformats.org/officeDocument/2006/relationships/image" Target="../media/image67.jpeg"/><Relationship Id="rId2" Type="http://schemas.openxmlformats.org/officeDocument/2006/relationships/image" Target="../media/image64.jpeg"/><Relationship Id="rId1" Type="http://schemas.openxmlformats.org/officeDocument/2006/relationships/slideLayout" Target="../slideLayouts/slideLayout1.xml"/><Relationship Id="rId6" Type="http://schemas.openxmlformats.org/officeDocument/2006/relationships/hyperlink" Target="http://upload.wikimedia.org/wikipedia/commons/4/4e/Azurite_from_China.jpg" TargetMode="External"/><Relationship Id="rId5" Type="http://schemas.openxmlformats.org/officeDocument/2006/relationships/image" Target="../media/image66.jpeg"/><Relationship Id="rId4" Type="http://schemas.openxmlformats.org/officeDocument/2006/relationships/image" Target="../media/image65.jpeg"/></Relationships>
</file>

<file path=ppt/slides/_rels/slide7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en.wikipedia.org/wiki/File:ChromiteUSGOV.jpg" TargetMode="Externa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hyperlink" Target="http://en.wikipedia.org/wiki/File:ManganeseOreUSGOV.jpg"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geography.sierra.cc.ca.us/booth/Physical/chp16_fluvial/sheet_rill_gully.jpg" TargetMode="Externa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5.png"/><Relationship Id="rId7" Type="http://schemas.openxmlformats.org/officeDocument/2006/relationships/image" Target="../media/image87.jpe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hyperlink" Target="http://upload.wikimedia.org/wikipedia/commons/1/11/Mulch2.jpg" TargetMode="External"/><Relationship Id="rId5" Type="http://schemas.openxmlformats.org/officeDocument/2006/relationships/image" Target="../media/image86.jpeg"/><Relationship Id="rId4" Type="http://schemas.openxmlformats.org/officeDocument/2006/relationships/hyperlink" Target="http://upload.wikimedia.org/wikipedia/commons/5/5b/Cold_Newton_ridge_and_furrow.jp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6347" y="0"/>
            <a:ext cx="9144000" cy="1546791"/>
          </a:xfrm>
        </p:spPr>
        <p:txBody>
          <a:bodyPr>
            <a:noAutofit/>
          </a:bodyPr>
          <a:lstStyle/>
          <a:p>
            <a:endParaRPr lang="en-US" sz="3600" i="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F06CDC7-86E0-4257-803A-6B0EC2CAA604}" type="slidenum">
              <a:rPr lang="en-US" smtClean="0"/>
              <a:t>1</a:t>
            </a:fld>
            <a:endParaRPr lang="en-US"/>
          </a:p>
        </p:txBody>
      </p:sp>
      <p:pic>
        <p:nvPicPr>
          <p:cNvPr id="6" name="Picture 5"/>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0253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Desert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20" y="1690687"/>
            <a:ext cx="5558480" cy="3885865"/>
          </a:xfrm>
        </p:spPr>
      </p:pic>
      <p:sp>
        <p:nvSpPr>
          <p:cNvPr id="6" name="Slide Number Placeholder 5"/>
          <p:cNvSpPr>
            <a:spLocks noGrp="1"/>
          </p:cNvSpPr>
          <p:nvPr>
            <p:ph type="sldNum" sz="quarter" idx="12"/>
          </p:nvPr>
        </p:nvSpPr>
        <p:spPr/>
        <p:txBody>
          <a:bodyPr/>
          <a:lstStyle/>
          <a:p>
            <a:fld id="{0F06CDC7-86E0-4257-803A-6B0EC2CAA604}" type="slidenum">
              <a:rPr lang="en-US" smtClean="0"/>
              <a:t>10</a:t>
            </a:fld>
            <a:endParaRPr lang="en-US"/>
          </a:p>
        </p:txBody>
      </p:sp>
      <p:sp>
        <p:nvSpPr>
          <p:cNvPr id="7" name="Rectangle 6"/>
          <p:cNvSpPr/>
          <p:nvPr/>
        </p:nvSpPr>
        <p:spPr>
          <a:xfrm>
            <a:off x="5923380" y="1690687"/>
            <a:ext cx="6096000" cy="2308324"/>
          </a:xfrm>
          <a:prstGeom prst="rect">
            <a:avLst/>
          </a:prstGeom>
        </p:spPr>
        <p:txBody>
          <a:bodyPr>
            <a:spAutoFit/>
          </a:bodyPr>
          <a:lstStyle/>
          <a:p>
            <a:pPr algn="just"/>
            <a:r>
              <a:rPr lang="en-US" sz="2400" dirty="0">
                <a:solidFill>
                  <a:srgbClr val="545454"/>
                </a:solidFill>
                <a:latin typeface="Times New Roman" panose="02020603050405020304" pitchFamily="18" charset="0"/>
                <a:cs typeface="Times New Roman" panose="02020603050405020304" pitchFamily="18" charset="0"/>
              </a:rPr>
              <a:t>A </a:t>
            </a:r>
            <a:r>
              <a:rPr lang="en-US" sz="2400" b="1" dirty="0">
                <a:solidFill>
                  <a:srgbClr val="6A6A6A"/>
                </a:solidFill>
                <a:latin typeface="Times New Roman" panose="02020603050405020304" pitchFamily="18" charset="0"/>
                <a:cs typeface="Times New Roman" panose="02020603050405020304" pitchFamily="18" charset="0"/>
              </a:rPr>
              <a:t>desert</a:t>
            </a:r>
            <a:r>
              <a:rPr lang="en-US" sz="2400" dirty="0">
                <a:solidFill>
                  <a:srgbClr val="545454"/>
                </a:solidFill>
                <a:latin typeface="Times New Roman" panose="02020603050405020304" pitchFamily="18" charset="0"/>
                <a:cs typeface="Times New Roman" panose="02020603050405020304" pitchFamily="18" charset="0"/>
              </a:rPr>
              <a:t> is a barren area of landscape where little precipitation occurs and, consequently, living conditions are hostile for plant and animal life. The lack of vegetation exposes the unprotected surface of the ground to the processes of denudation.</a:t>
            </a:r>
            <a:endParaRPr lang="en-US" sz="2400" dirty="0">
              <a:latin typeface="Times New Roman" panose="02020603050405020304" pitchFamily="18" charset="0"/>
              <a:cs typeface="Times New Roman" panose="02020603050405020304" pitchFamily="18" charset="0"/>
            </a:endParaRPr>
          </a:p>
        </p:txBody>
      </p:sp>
      <p:sp>
        <p:nvSpPr>
          <p:cNvPr id="8"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5245769" y="6358221"/>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121321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7553" y="1730864"/>
            <a:ext cx="5257800" cy="4351338"/>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Tundra is the coldest of all the biomes. Tundra comes from the Finnish word </a:t>
            </a:r>
            <a:r>
              <a:rPr lang="en-US" sz="2400" b="1" i="1" dirty="0" err="1">
                <a:latin typeface="Times New Roman" panose="02020603050405020304" pitchFamily="18" charset="0"/>
                <a:cs typeface="Times New Roman" panose="02020603050405020304" pitchFamily="18" charset="0"/>
              </a:rPr>
              <a:t>tunturia</a:t>
            </a:r>
            <a:r>
              <a:rPr lang="en-US" sz="2400" dirty="0">
                <a:latin typeface="Times New Roman" panose="02020603050405020304" pitchFamily="18" charset="0"/>
                <a:cs typeface="Times New Roman" panose="02020603050405020304" pitchFamily="18" charset="0"/>
              </a:rPr>
              <a:t>, meaning treeless plain. It is noted for its frost-molded landscapes, extremely low temperatures, little precipitation, poor nutrients, and short growing seasons. </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Dead </a:t>
            </a:r>
            <a:r>
              <a:rPr lang="en-US" sz="2400" dirty="0">
                <a:latin typeface="Times New Roman" panose="02020603050405020304" pitchFamily="18" charset="0"/>
                <a:cs typeface="Times New Roman" panose="02020603050405020304" pitchFamily="18" charset="0"/>
              </a:rPr>
              <a:t>organic material functions as a nutrient pool. The two major nutrients are nitrogen and phosphorus. Nitrogen is created by biological fixation, and phosphorus is created by precipitation.</a:t>
            </a:r>
          </a:p>
        </p:txBody>
      </p:sp>
      <p:sp>
        <p:nvSpPr>
          <p:cNvPr id="4" name="Slide Number Placeholder 3"/>
          <p:cNvSpPr>
            <a:spLocks noGrp="1"/>
          </p:cNvSpPr>
          <p:nvPr>
            <p:ph type="sldNum" sz="quarter" idx="12"/>
          </p:nvPr>
        </p:nvSpPr>
        <p:spPr/>
        <p:txBody>
          <a:bodyPr/>
          <a:lstStyle/>
          <a:p>
            <a:fld id="{0F06CDC7-86E0-4257-803A-6B0EC2CAA604}" type="slidenum">
              <a:rPr lang="en-US" smtClean="0"/>
              <a:t>11</a:t>
            </a:fld>
            <a:endParaRPr lang="en-US"/>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381" y="1685265"/>
            <a:ext cx="5762231" cy="4442536"/>
          </a:xfrm>
          <a:prstGeom prst="rect">
            <a:avLst/>
          </a:prstGeom>
        </p:spPr>
      </p:pic>
      <p:sp>
        <p:nvSpPr>
          <p:cNvPr id="6" name="Title 5"/>
          <p:cNvSpPr>
            <a:spLocks noGrp="1"/>
          </p:cNvSpPr>
          <p:nvPr>
            <p:ph type="title"/>
          </p:nvPr>
        </p:nvSpPr>
        <p:spPr>
          <a:xfrm>
            <a:off x="838200" y="704741"/>
            <a:ext cx="10515600" cy="646331"/>
          </a:xfrm>
          <a:prstGeom prst="rect">
            <a:avLst/>
          </a:prstGeom>
        </p:spPr>
        <p:txBody>
          <a:bodyPr wrap="square">
            <a:spAutoFit/>
          </a:bodyPr>
          <a:lstStyle/>
          <a:p>
            <a:r>
              <a:rPr lang="en-US" sz="4000" dirty="0" smtClean="0"/>
              <a:t>Tundra</a:t>
            </a:r>
            <a:endParaRPr lang="en-US" sz="4000" dirty="0"/>
          </a:p>
        </p:txBody>
      </p:sp>
      <p:sp>
        <p:nvSpPr>
          <p:cNvPr id="7"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5387396" y="6461995"/>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328033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5701" y="376651"/>
            <a:ext cx="4777919" cy="5775311"/>
          </a:xfrm>
        </p:spPr>
      </p:pic>
      <p:sp>
        <p:nvSpPr>
          <p:cNvPr id="3" name="Slide Number Placeholder 2"/>
          <p:cNvSpPr>
            <a:spLocks noGrp="1"/>
          </p:cNvSpPr>
          <p:nvPr>
            <p:ph type="sldNum" sz="quarter" idx="12"/>
          </p:nvPr>
        </p:nvSpPr>
        <p:spPr/>
        <p:txBody>
          <a:bodyPr/>
          <a:lstStyle/>
          <a:p>
            <a:fld id="{0F06CDC7-86E0-4257-803A-6B0EC2CAA604}" type="slidenum">
              <a:rPr lang="en-US" smtClean="0"/>
              <a:t>12</a:t>
            </a:fld>
            <a:endParaRPr lang="en-US"/>
          </a:p>
        </p:txBody>
      </p:sp>
      <p:sp>
        <p:nvSpPr>
          <p:cNvPr id="5" name="TextBox 4"/>
          <p:cNvSpPr txBox="1"/>
          <p:nvPr/>
        </p:nvSpPr>
        <p:spPr>
          <a:xfrm>
            <a:off x="3050239" y="6215282"/>
            <a:ext cx="6068841" cy="369332"/>
          </a:xfrm>
          <a:prstGeom prst="rect">
            <a:avLst/>
          </a:prstGeom>
          <a:noFill/>
        </p:spPr>
        <p:txBody>
          <a:bodyPr wrap="none" rtlCol="0">
            <a:spAutoFit/>
          </a:bodyPr>
          <a:lstStyle/>
          <a:p>
            <a:r>
              <a:rPr lang="en-US" b="1" dirty="0" smtClean="0"/>
              <a:t>Source</a:t>
            </a:r>
            <a:r>
              <a:rPr lang="en-US" dirty="0" smtClean="0"/>
              <a:t>: http</a:t>
            </a:r>
            <a:r>
              <a:rPr lang="en-US" dirty="0"/>
              <a:t>://www.fsi.org.in/cover_2013/sfr_forest_cover.pdf</a:t>
            </a:r>
          </a:p>
        </p:txBody>
      </p:sp>
    </p:spTree>
    <p:extLst>
      <p:ext uri="{BB962C8B-B14F-4D97-AF65-F5344CB8AC3E}">
        <p14:creationId xmlns:p14="http://schemas.microsoft.com/office/powerpoint/2010/main" val="156411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Forests in India…</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994611" y="1600201"/>
            <a:ext cx="10359189" cy="4873625"/>
          </a:xfrm>
        </p:spPr>
        <p:txBody>
          <a:bodyPr/>
          <a:lstStyle/>
          <a:p>
            <a:pPr algn="just"/>
            <a:endParaRPr lang="en-US" dirty="0" smtClean="0"/>
          </a:p>
          <a:p>
            <a:pPr algn="just"/>
            <a:r>
              <a:rPr lang="en-US" sz="2000" dirty="0" smtClean="0">
                <a:latin typeface="Times New Roman" panose="02020603050405020304" pitchFamily="18" charset="0"/>
                <a:cs typeface="Times New Roman" panose="02020603050405020304" pitchFamily="18" charset="0"/>
              </a:rPr>
              <a:t>As per 2013  survey,  present forest cover is 6,97,898 sq.km(21.23%).</a:t>
            </a:r>
          </a:p>
          <a:p>
            <a:pPr algn="just"/>
            <a:r>
              <a:rPr lang="en-US" sz="2000" dirty="0" smtClean="0">
                <a:latin typeface="Times New Roman" panose="02020603050405020304" pitchFamily="18" charset="0"/>
                <a:cs typeface="Times New Roman" panose="02020603050405020304" pitchFamily="18" charset="0"/>
              </a:rPr>
              <a:t>2.54% very dense forests (tree canopy density-TCD &gt;70%), </a:t>
            </a:r>
          </a:p>
          <a:p>
            <a:pPr marL="0" indent="0" algn="just">
              <a:buNone/>
            </a:pPr>
            <a:r>
              <a:rPr lang="en-US" sz="2000" dirty="0" smtClean="0">
                <a:latin typeface="Times New Roman" panose="02020603050405020304" pitchFamily="18" charset="0"/>
                <a:cs typeface="Times New Roman" panose="02020603050405020304" pitchFamily="18" charset="0"/>
              </a:rPr>
              <a:t>    9.7% moderately dense forests (TCD &lt;70% &gt;40%) and</a:t>
            </a:r>
          </a:p>
          <a:p>
            <a:pPr marL="0" indent="0" algn="just">
              <a:buNone/>
            </a:pPr>
            <a:r>
              <a:rPr lang="en-US" sz="2000" dirty="0" smtClean="0">
                <a:latin typeface="Times New Roman" panose="02020603050405020304" pitchFamily="18" charset="0"/>
                <a:cs typeface="Times New Roman" panose="02020603050405020304" pitchFamily="18" charset="0"/>
              </a:rPr>
              <a:t>    9% open forests (TCD&lt;40% &gt;10%)</a:t>
            </a:r>
          </a:p>
          <a:p>
            <a:pPr algn="just"/>
            <a:r>
              <a:rPr lang="en-US" sz="2000" dirty="0" smtClean="0">
                <a:latin typeface="Times New Roman" panose="02020603050405020304" pitchFamily="18" charset="0"/>
                <a:cs typeface="Times New Roman" panose="02020603050405020304" pitchFamily="18" charset="0"/>
              </a:rPr>
              <a:t>Largest forest cover is in Madhya Pradesh (77,522 sq.km)</a:t>
            </a:r>
          </a:p>
          <a:p>
            <a:pPr algn="just"/>
            <a:r>
              <a:rPr lang="en-US" sz="2000" dirty="0" smtClean="0">
                <a:latin typeface="Times New Roman" panose="02020603050405020304" pitchFamily="18" charset="0"/>
                <a:cs typeface="Times New Roman" panose="02020603050405020304" pitchFamily="18" charset="0"/>
              </a:rPr>
              <a:t>Followed by Arunachal Pradesh (67,321 sq.km.) &amp; </a:t>
            </a:r>
            <a:r>
              <a:rPr lang="en-US" sz="2000" dirty="0" err="1" smtClean="0">
                <a:latin typeface="Times New Roman" panose="02020603050405020304" pitchFamily="18" charset="0"/>
                <a:cs typeface="Times New Roman" panose="02020603050405020304" pitchFamily="18" charset="0"/>
              </a:rPr>
              <a:t>Chattisgarh</a:t>
            </a:r>
            <a:r>
              <a:rPr lang="en-US" sz="2000" dirty="0" smtClean="0">
                <a:latin typeface="Times New Roman" panose="02020603050405020304" pitchFamily="18" charset="0"/>
                <a:cs typeface="Times New Roman" panose="02020603050405020304" pitchFamily="18" charset="0"/>
              </a:rPr>
              <a:t> (55,621 sq.km)</a:t>
            </a:r>
          </a:p>
        </p:txBody>
      </p:sp>
      <p:sp>
        <p:nvSpPr>
          <p:cNvPr id="5" name="Slide Number Placeholder 4"/>
          <p:cNvSpPr>
            <a:spLocks noGrp="1"/>
          </p:cNvSpPr>
          <p:nvPr>
            <p:ph type="sldNum" sz="quarter" idx="12"/>
          </p:nvPr>
        </p:nvSpPr>
        <p:spPr/>
        <p:txBody>
          <a:bodyPr/>
          <a:lstStyle/>
          <a:p>
            <a:fld id="{0F06CDC7-86E0-4257-803A-6B0EC2CAA604}" type="slidenum">
              <a:rPr lang="en-US" smtClean="0"/>
              <a:t>13</a:t>
            </a:fld>
            <a:endParaRPr lang="en-US"/>
          </a:p>
        </p:txBody>
      </p:sp>
    </p:spTree>
    <p:extLst>
      <p:ext uri="{BB962C8B-B14F-4D97-AF65-F5344CB8AC3E}">
        <p14:creationId xmlns:p14="http://schemas.microsoft.com/office/powerpoint/2010/main" val="37263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750"/>
            <a:ext cx="10515600" cy="1325563"/>
          </a:xfrm>
        </p:spPr>
        <p:txBody>
          <a:bodyPr/>
          <a:lstStyle/>
          <a:p>
            <a:pPr>
              <a:defRPr/>
            </a:pPr>
            <a:r>
              <a:rPr lang="en-US" dirty="0" smtClean="0">
                <a:latin typeface="Times New Roman" panose="02020603050405020304" pitchFamily="18" charset="0"/>
                <a:cs typeface="Times New Roman" panose="02020603050405020304" pitchFamily="18" charset="0"/>
              </a:rPr>
              <a:t>Why are they important?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352925" y="1357313"/>
            <a:ext cx="11646569" cy="4768850"/>
          </a:xfrm>
        </p:spPr>
        <p:txBody>
          <a:bodyPr/>
          <a:lstStyle/>
          <a:p>
            <a:pPr algn="just"/>
            <a:r>
              <a:rPr lang="en-US" dirty="0" smtClean="0">
                <a:latin typeface="Times New Roman" panose="02020603050405020304" pitchFamily="18" charset="0"/>
                <a:cs typeface="Times New Roman" panose="02020603050405020304" pitchFamily="18" charset="0"/>
              </a:rPr>
              <a:t>Play a very crucial role in every nation’s economical,  social and cultural  activities .</a:t>
            </a:r>
          </a:p>
          <a:p>
            <a:pPr algn="just"/>
            <a:r>
              <a:rPr lang="en-US" dirty="0" smtClean="0">
                <a:latin typeface="Times New Roman" panose="02020603050405020304" pitchFamily="18" charset="0"/>
                <a:cs typeface="Times New Roman" panose="02020603050405020304" pitchFamily="18" charset="0"/>
              </a:rPr>
              <a:t>Many river systems  originate in forests and anchor rich biodiversity.</a:t>
            </a:r>
          </a:p>
          <a:p>
            <a:pPr algn="just"/>
            <a:r>
              <a:rPr lang="en-US" dirty="0" smtClean="0">
                <a:latin typeface="Times New Roman" panose="02020603050405020304" pitchFamily="18" charset="0"/>
                <a:cs typeface="Times New Roman" panose="02020603050405020304" pitchFamily="18" charset="0"/>
              </a:rPr>
              <a:t>Forests  provide </a:t>
            </a:r>
          </a:p>
          <a:p>
            <a:pPr lvl="1" algn="just"/>
            <a:r>
              <a:rPr lang="en-US" dirty="0" smtClean="0">
                <a:latin typeface="Times New Roman" panose="02020603050405020304" pitchFamily="18" charset="0"/>
                <a:cs typeface="Times New Roman" panose="02020603050405020304" pitchFamily="18" charset="0"/>
              </a:rPr>
              <a:t>timber</a:t>
            </a:r>
          </a:p>
          <a:p>
            <a:pPr lvl="1" algn="just"/>
            <a:r>
              <a:rPr lang="en-US" dirty="0" smtClean="0">
                <a:latin typeface="Times New Roman" panose="02020603050405020304" pitchFamily="18" charset="0"/>
                <a:cs typeface="Times New Roman" panose="02020603050405020304" pitchFamily="18" charset="0"/>
              </a:rPr>
              <a:t>industrial wood</a:t>
            </a:r>
          </a:p>
          <a:p>
            <a:pPr lvl="1" algn="just"/>
            <a:r>
              <a:rPr lang="en-US" dirty="0" smtClean="0">
                <a:latin typeface="Times New Roman" panose="02020603050405020304" pitchFamily="18" charset="0"/>
                <a:cs typeface="Times New Roman" panose="02020603050405020304" pitchFamily="18" charset="0"/>
              </a:rPr>
              <a:t>fuel wood</a:t>
            </a:r>
          </a:p>
          <a:p>
            <a:pPr lvl="1" algn="just"/>
            <a:r>
              <a:rPr lang="en-US" dirty="0" smtClean="0">
                <a:latin typeface="Times New Roman" panose="02020603050405020304" pitchFamily="18" charset="0"/>
                <a:cs typeface="Times New Roman" panose="02020603050405020304" pitchFamily="18" charset="0"/>
              </a:rPr>
              <a:t>pulp for paper and </a:t>
            </a:r>
          </a:p>
          <a:p>
            <a:pPr lvl="1" algn="just"/>
            <a:r>
              <a:rPr lang="en-US" dirty="0" smtClean="0">
                <a:latin typeface="Times New Roman" panose="02020603050405020304" pitchFamily="18" charset="0"/>
                <a:cs typeface="Times New Roman" panose="02020603050405020304" pitchFamily="18" charset="0"/>
              </a:rPr>
              <a:t>many non-timber products to the local communities and national economy.</a:t>
            </a:r>
          </a:p>
        </p:txBody>
      </p:sp>
      <p:sp>
        <p:nvSpPr>
          <p:cNvPr id="4" name="Slide Number Placeholder 3"/>
          <p:cNvSpPr>
            <a:spLocks noGrp="1"/>
          </p:cNvSpPr>
          <p:nvPr>
            <p:ph type="sldNum" sz="quarter" idx="12"/>
          </p:nvPr>
        </p:nvSpPr>
        <p:spPr/>
        <p:txBody>
          <a:bodyPr/>
          <a:lstStyle/>
          <a:p>
            <a:fld id="{0F06CDC7-86E0-4257-803A-6B0EC2CAA604}" type="slidenum">
              <a:rPr lang="en-US" smtClean="0"/>
              <a:t>14</a:t>
            </a:fld>
            <a:endParaRPr lang="en-US"/>
          </a:p>
        </p:txBody>
      </p:sp>
    </p:spTree>
    <p:extLst>
      <p:ext uri="{BB962C8B-B14F-4D97-AF65-F5344CB8AC3E}">
        <p14:creationId xmlns:p14="http://schemas.microsoft.com/office/powerpoint/2010/main" val="418677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Why are they important…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38200" y="1600201"/>
            <a:ext cx="11097126" cy="4873625"/>
          </a:xfrm>
        </p:spPr>
        <p:txBody>
          <a:bodyPr/>
          <a:lstStyle/>
          <a:p>
            <a:pPr algn="just"/>
            <a:endParaRPr lang="en-US" dirty="0" smtClean="0"/>
          </a:p>
          <a:p>
            <a:pPr algn="just"/>
            <a:r>
              <a:rPr lang="en-US" dirty="0" smtClean="0">
                <a:latin typeface="Times New Roman" panose="02020603050405020304" pitchFamily="18" charset="0"/>
                <a:cs typeface="Times New Roman" panose="02020603050405020304" pitchFamily="18" charset="0"/>
              </a:rPr>
              <a:t>Valuable source of biodiversity &amp; provide important ‘Gene-Pool’ from which we derive medicines, domesticated plants,  animals etc.</a:t>
            </a:r>
          </a:p>
          <a:p>
            <a:pPr algn="just"/>
            <a:r>
              <a:rPr lang="en-US" dirty="0" smtClean="0">
                <a:latin typeface="Times New Roman" panose="02020603050405020304" pitchFamily="18" charset="0"/>
                <a:cs typeface="Times New Roman" panose="02020603050405020304" pitchFamily="18" charset="0"/>
              </a:rPr>
              <a:t>Reduce the energy of rainfall (sponge action) and  reduce soil erosion. </a:t>
            </a:r>
          </a:p>
          <a:p>
            <a:pPr algn="just"/>
            <a:r>
              <a:rPr lang="en-US" dirty="0" smtClean="0">
                <a:latin typeface="Times New Roman" panose="02020603050405020304" pitchFamily="18" charset="0"/>
                <a:cs typeface="Times New Roman" panose="02020603050405020304" pitchFamily="18" charset="0"/>
              </a:rPr>
              <a:t>Also reduce floods; moderate climate and  serve as sink for carbon dioxide.</a:t>
            </a:r>
          </a:p>
          <a:p>
            <a:pPr algn="just"/>
            <a:r>
              <a:rPr lang="en-US" dirty="0" smtClean="0">
                <a:latin typeface="Times New Roman" panose="02020603050405020304" pitchFamily="18" charset="0"/>
                <a:cs typeface="Times New Roman" panose="02020603050405020304" pitchFamily="18" charset="0"/>
              </a:rPr>
              <a:t>Shelter for large number of animals species.</a:t>
            </a:r>
          </a:p>
        </p:txBody>
      </p:sp>
      <p:sp>
        <p:nvSpPr>
          <p:cNvPr id="4" name="Slide Number Placeholder 3"/>
          <p:cNvSpPr>
            <a:spLocks noGrp="1"/>
          </p:cNvSpPr>
          <p:nvPr>
            <p:ph type="sldNum" sz="quarter" idx="12"/>
          </p:nvPr>
        </p:nvSpPr>
        <p:spPr/>
        <p:txBody>
          <a:bodyPr/>
          <a:lstStyle/>
          <a:p>
            <a:fld id="{0F06CDC7-86E0-4257-803A-6B0EC2CAA604}" type="slidenum">
              <a:rPr lang="en-US" smtClean="0"/>
              <a:t>15</a:t>
            </a:fld>
            <a:endParaRPr lang="en-US"/>
          </a:p>
        </p:txBody>
      </p:sp>
    </p:spTree>
    <p:extLst>
      <p:ext uri="{BB962C8B-B14F-4D97-AF65-F5344CB8AC3E}">
        <p14:creationId xmlns:p14="http://schemas.microsoft.com/office/powerpoint/2010/main" val="390870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43"/>
            <a:ext cx="10515600" cy="1325563"/>
          </a:xfrm>
        </p:spPr>
        <p:txBody>
          <a:bodyPr/>
          <a:lstStyle/>
          <a:p>
            <a:pPr>
              <a:defRPr/>
            </a:pPr>
            <a:r>
              <a:rPr lang="en-US" dirty="0" smtClean="0">
                <a:latin typeface="Times New Roman" panose="02020603050405020304" pitchFamily="18" charset="0"/>
                <a:cs typeface="Times New Roman" panose="02020603050405020304" pitchFamily="18" charset="0"/>
              </a:rPr>
              <a:t>Impact of Forests</a:t>
            </a:r>
            <a:endParaRPr lang="en-US" dirty="0">
              <a:latin typeface="Times New Roman" panose="02020603050405020304" pitchFamily="18" charset="0"/>
              <a:cs typeface="Times New Roman" panose="02020603050405020304" pitchFamily="18" charset="0"/>
            </a:endParaRPr>
          </a:p>
        </p:txBody>
      </p:sp>
      <p:sp>
        <p:nvSpPr>
          <p:cNvPr id="36867" name="Content Placeholder 2"/>
          <p:cNvSpPr>
            <a:spLocks noGrp="1"/>
          </p:cNvSpPr>
          <p:nvPr>
            <p:ph sz="quarter" idx="1"/>
          </p:nvPr>
        </p:nvSpPr>
        <p:spPr>
          <a:xfrm>
            <a:off x="330107" y="1165225"/>
            <a:ext cx="11341767" cy="4873625"/>
          </a:xfrm>
        </p:spPr>
        <p:txBody>
          <a:bodyPr/>
          <a:lstStyle/>
          <a:p>
            <a:pPr algn="just"/>
            <a:r>
              <a:rPr lang="en-US" dirty="0" smtClean="0">
                <a:latin typeface="Times New Roman" panose="02020603050405020304" pitchFamily="18" charset="0"/>
                <a:cs typeface="Times New Roman" panose="02020603050405020304" pitchFamily="18" charset="0"/>
              </a:rPr>
              <a:t>In India more than 2,00,000 villages are located in the fringe of forests.</a:t>
            </a:r>
          </a:p>
          <a:p>
            <a:pPr algn="just"/>
            <a:r>
              <a:rPr lang="en-US" dirty="0" smtClean="0">
                <a:latin typeface="Times New Roman" panose="02020603050405020304" pitchFamily="18" charset="0"/>
                <a:cs typeface="Times New Roman" panose="02020603050405020304" pitchFamily="18" charset="0"/>
              </a:rPr>
              <a:t>More than 20  </a:t>
            </a:r>
            <a:r>
              <a:rPr lang="en-US" dirty="0" err="1" smtClean="0">
                <a:latin typeface="Times New Roman" panose="02020603050405020304" pitchFamily="18" charset="0"/>
                <a:cs typeface="Times New Roman" panose="02020603050405020304" pitchFamily="18" charset="0"/>
              </a:rPr>
              <a:t>crore</a:t>
            </a:r>
            <a:r>
              <a:rPr lang="en-US" dirty="0" smtClean="0">
                <a:latin typeface="Times New Roman" panose="02020603050405020304" pitchFamily="18" charset="0"/>
                <a:cs typeface="Times New Roman" panose="02020603050405020304" pitchFamily="18" charset="0"/>
              </a:rPr>
              <a:t>  people  (including  7 </a:t>
            </a:r>
            <a:r>
              <a:rPr lang="en-US" dirty="0" err="1" smtClean="0">
                <a:latin typeface="Times New Roman" panose="02020603050405020304" pitchFamily="18" charset="0"/>
                <a:cs typeface="Times New Roman" panose="02020603050405020304" pitchFamily="18" charset="0"/>
              </a:rPr>
              <a:t>crore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tribals</a:t>
            </a:r>
            <a:r>
              <a:rPr lang="en-US" dirty="0" smtClean="0">
                <a:latin typeface="Times New Roman" panose="02020603050405020304" pitchFamily="18" charset="0"/>
                <a:cs typeface="Times New Roman" panose="02020603050405020304" pitchFamily="18" charset="0"/>
              </a:rPr>
              <a:t>)  depend on forests for their livelihood.</a:t>
            </a:r>
          </a:p>
          <a:p>
            <a:r>
              <a:rPr lang="en-US" dirty="0" smtClean="0">
                <a:latin typeface="Times New Roman" panose="02020603050405020304" pitchFamily="18" charset="0"/>
                <a:cs typeface="Times New Roman" panose="02020603050405020304" pitchFamily="18" charset="0"/>
              </a:rPr>
              <a:t>About 3  </a:t>
            </a:r>
            <a:r>
              <a:rPr lang="en-US" dirty="0" err="1" smtClean="0">
                <a:latin typeface="Times New Roman" panose="02020603050405020304" pitchFamily="18" charset="0"/>
                <a:cs typeface="Times New Roman" panose="02020603050405020304" pitchFamily="18" charset="0"/>
              </a:rPr>
              <a:t>crore</a:t>
            </a:r>
            <a:r>
              <a:rPr lang="en-US" dirty="0" smtClean="0">
                <a:latin typeface="Times New Roman" panose="02020603050405020304" pitchFamily="18" charset="0"/>
                <a:cs typeface="Times New Roman" panose="02020603050405020304" pitchFamily="18" charset="0"/>
              </a:rPr>
              <a:t>  people are directly  involved  in gathering &amp; trading non-timber forest products like fruits,  seeds, flowers,  leaves, honey, lac, gum etc. </a:t>
            </a:r>
          </a:p>
          <a:p>
            <a:pPr algn="just"/>
            <a:r>
              <a:rPr lang="en-US" dirty="0" smtClean="0">
                <a:latin typeface="Times New Roman" panose="02020603050405020304" pitchFamily="18" charset="0"/>
                <a:cs typeface="Times New Roman" panose="02020603050405020304" pitchFamily="18" charset="0"/>
              </a:rPr>
              <a:t>Any impact on forest  vegetation &amp; biodiversity  will have adverse implications for livelihood of forest-dependent communities.  </a:t>
            </a:r>
          </a:p>
        </p:txBody>
      </p:sp>
      <p:sp>
        <p:nvSpPr>
          <p:cNvPr id="3" name="Slide Number Placeholder 2"/>
          <p:cNvSpPr>
            <a:spLocks noGrp="1"/>
          </p:cNvSpPr>
          <p:nvPr>
            <p:ph type="sldNum" sz="quarter" idx="12"/>
          </p:nvPr>
        </p:nvSpPr>
        <p:spPr/>
        <p:txBody>
          <a:bodyPr/>
          <a:lstStyle/>
          <a:p>
            <a:fld id="{0F06CDC7-86E0-4257-803A-6B0EC2CAA604}" type="slidenum">
              <a:rPr lang="en-US" smtClean="0"/>
              <a:t>16</a:t>
            </a:fld>
            <a:endParaRPr lang="en-US"/>
          </a:p>
        </p:txBody>
      </p:sp>
    </p:spTree>
    <p:extLst>
      <p:ext uri="{BB962C8B-B14F-4D97-AF65-F5344CB8AC3E}">
        <p14:creationId xmlns:p14="http://schemas.microsoft.com/office/powerpoint/2010/main" val="29262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 calcmode="lin" valueType="num">
                                      <p:cBhvr additive="base">
                                        <p:cTn id="7" dur="5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anim calcmode="lin" valueType="num">
                                      <p:cBhvr additive="base">
                                        <p:cTn id="13" dur="5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 calcmode="lin" valueType="num">
                                      <p:cBhvr additive="base">
                                        <p:cTn id="19" dur="5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8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anim calcmode="lin" valueType="num">
                                      <p:cBhvr additive="base">
                                        <p:cTn id="25" dur="5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8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Causes  of deforestation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1981200" y="1600201"/>
            <a:ext cx="7467600" cy="4873625"/>
          </a:xfrm>
        </p:spPr>
        <p:txBody>
          <a:bodyPr/>
          <a:lstStyle/>
          <a:p>
            <a:endParaRPr lang="en-US" dirty="0" smtClean="0"/>
          </a:p>
          <a:p>
            <a:r>
              <a:rPr lang="en-US" dirty="0" smtClean="0">
                <a:latin typeface="Times New Roman" panose="02020603050405020304" pitchFamily="18" charset="0"/>
                <a:cs typeface="Times New Roman" panose="02020603050405020304" pitchFamily="18" charset="0"/>
              </a:rPr>
              <a:t>Increase in population</a:t>
            </a:r>
          </a:p>
          <a:p>
            <a:r>
              <a:rPr lang="en-US" dirty="0" smtClean="0">
                <a:latin typeface="Times New Roman" panose="02020603050405020304" pitchFamily="18" charset="0"/>
                <a:cs typeface="Times New Roman" panose="02020603050405020304" pitchFamily="18" charset="0"/>
              </a:rPr>
              <a:t>Urbanization &amp; industrialization</a:t>
            </a:r>
          </a:p>
          <a:p>
            <a:r>
              <a:rPr lang="en-US" dirty="0" smtClean="0">
                <a:latin typeface="Times New Roman" panose="02020603050405020304" pitchFamily="18" charset="0"/>
                <a:cs typeface="Times New Roman" panose="02020603050405020304" pitchFamily="18" charset="0"/>
              </a:rPr>
              <a:t>Mineral  exploration</a:t>
            </a:r>
          </a:p>
          <a:p>
            <a:r>
              <a:rPr lang="en-US" dirty="0" smtClean="0">
                <a:latin typeface="Times New Roman" panose="02020603050405020304" pitchFamily="18" charset="0"/>
                <a:cs typeface="Times New Roman" panose="02020603050405020304" pitchFamily="18" charset="0"/>
              </a:rPr>
              <a:t>Construction of dam reservoirs</a:t>
            </a:r>
          </a:p>
          <a:p>
            <a:r>
              <a:rPr lang="en-US" dirty="0" smtClean="0">
                <a:latin typeface="Times New Roman" panose="02020603050405020304" pitchFamily="18" charset="0"/>
                <a:cs typeface="Times New Roman" panose="02020603050405020304" pitchFamily="18" charset="0"/>
              </a:rPr>
              <a:t>Infrastructure development</a:t>
            </a:r>
          </a:p>
          <a:p>
            <a:r>
              <a:rPr lang="en-US" dirty="0" smtClean="0">
                <a:latin typeface="Times New Roman" panose="02020603050405020304" pitchFamily="18" charset="0"/>
                <a:cs typeface="Times New Roman" panose="02020603050405020304" pitchFamily="18" charset="0"/>
              </a:rPr>
              <a:t>Over grazing &amp; Forest fires</a:t>
            </a:r>
          </a:p>
          <a:p>
            <a:r>
              <a:rPr lang="en-US" dirty="0" smtClean="0">
                <a:latin typeface="Times New Roman" panose="02020603050405020304" pitchFamily="18" charset="0"/>
                <a:cs typeface="Times New Roman" panose="02020603050405020304" pitchFamily="18" charset="0"/>
              </a:rPr>
              <a:t>Human encroachment  &amp; exploitation</a:t>
            </a:r>
          </a:p>
          <a:p>
            <a:r>
              <a:rPr lang="en-US" dirty="0" smtClean="0">
                <a:latin typeface="Times New Roman" panose="02020603050405020304" pitchFamily="18" charset="0"/>
                <a:cs typeface="Times New Roman" panose="02020603050405020304" pitchFamily="18" charset="0"/>
              </a:rPr>
              <a:t>Pollution-acid rain</a:t>
            </a:r>
          </a:p>
        </p:txBody>
      </p:sp>
      <p:sp>
        <p:nvSpPr>
          <p:cNvPr id="4" name="Slide Number Placeholder 3"/>
          <p:cNvSpPr>
            <a:spLocks noGrp="1"/>
          </p:cNvSpPr>
          <p:nvPr>
            <p:ph type="sldNum" sz="quarter" idx="12"/>
          </p:nvPr>
        </p:nvSpPr>
        <p:spPr/>
        <p:txBody>
          <a:bodyPr/>
          <a:lstStyle/>
          <a:p>
            <a:fld id="{0F06CDC7-86E0-4257-803A-6B0EC2CAA604}" type="slidenum">
              <a:rPr lang="en-US" smtClean="0"/>
              <a:t>17</a:t>
            </a:fld>
            <a:endParaRPr lang="en-US"/>
          </a:p>
        </p:txBody>
      </p:sp>
    </p:spTree>
    <p:extLst>
      <p:ext uri="{BB962C8B-B14F-4D97-AF65-F5344CB8AC3E}">
        <p14:creationId xmlns:p14="http://schemas.microsoft.com/office/powerpoint/2010/main" val="31041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0628" y="373714"/>
            <a:ext cx="9144000" cy="817949"/>
          </a:xfrm>
        </p:spPr>
        <p:txBody>
          <a:bodyPr>
            <a:normAutofit fontScale="90000"/>
          </a:bodyPr>
          <a:lstStyle/>
          <a:p>
            <a:r>
              <a:rPr lang="en-US" dirty="0" smtClean="0"/>
              <a:t/>
            </a:r>
            <a:br>
              <a:rPr lang="en-US" dirty="0" smtClean="0"/>
            </a:br>
            <a:r>
              <a:rPr lang="en-US" dirty="0" smtClean="0"/>
              <a:t>Energy Resources</a:t>
            </a:r>
            <a:endParaRPr lang="en-US" dirty="0"/>
          </a:p>
        </p:txBody>
      </p:sp>
      <p:sp>
        <p:nvSpPr>
          <p:cNvPr id="3" name="Subtitle 2"/>
          <p:cNvSpPr>
            <a:spLocks noGrp="1"/>
          </p:cNvSpPr>
          <p:nvPr>
            <p:ph type="subTitle" idx="1"/>
          </p:nvPr>
        </p:nvSpPr>
        <p:spPr/>
        <p:txBody>
          <a:bodyPr/>
          <a:lstStyle/>
          <a:p>
            <a:endParaRPr lang="en-US"/>
          </a:p>
        </p:txBody>
      </p:sp>
      <p:pic>
        <p:nvPicPr>
          <p:cNvPr id="8194" name="Picture 2" descr="http://worldartsme.com/images/hydroelectric-power-plant-clip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408" y="1796337"/>
            <a:ext cx="10872439" cy="456001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F06CDC7-86E0-4257-803A-6B0EC2CAA604}" type="slidenum">
              <a:rPr lang="en-US" smtClean="0"/>
              <a:t>18</a:t>
            </a:fld>
            <a:endParaRPr lang="en-US"/>
          </a:p>
        </p:txBody>
      </p:sp>
    </p:spTree>
    <p:extLst>
      <p:ext uri="{BB962C8B-B14F-4D97-AF65-F5344CB8AC3E}">
        <p14:creationId xmlns:p14="http://schemas.microsoft.com/office/powerpoint/2010/main" val="1630518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Classification</a:t>
            </a:r>
            <a:endParaRPr lang="en-US" dirty="0"/>
          </a:p>
        </p:txBody>
      </p:sp>
      <p:graphicFrame>
        <p:nvGraphicFramePr>
          <p:cNvPr id="4" name="Content Placeholder 3"/>
          <p:cNvGraphicFramePr>
            <a:graphicFrameLocks noGrp="1"/>
          </p:cNvGraphicFramePr>
          <p:nvPr>
            <p:ph sz="quarter" idx="1"/>
          </p:nvPr>
        </p:nvGraphicFramePr>
        <p:xfrm>
          <a:off x="1981200" y="1600201"/>
          <a:ext cx="74676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0F06CDC7-86E0-4257-803A-6B0EC2CAA604}" type="slidenum">
              <a:rPr lang="en-US" smtClean="0"/>
              <a:t>19</a:t>
            </a:fld>
            <a:endParaRPr lang="en-US"/>
          </a:p>
        </p:txBody>
      </p:sp>
    </p:spTree>
    <p:extLst>
      <p:ext uri="{BB962C8B-B14F-4D97-AF65-F5344CB8AC3E}">
        <p14:creationId xmlns:p14="http://schemas.microsoft.com/office/powerpoint/2010/main" val="3719167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425" y="327114"/>
            <a:ext cx="5928574" cy="1325563"/>
          </a:xfrm>
        </p:spPr>
        <p:txBody>
          <a:bodyPr/>
          <a:lstStyle/>
          <a:p>
            <a:pPr>
              <a:defRPr/>
            </a:pPr>
            <a:r>
              <a:rPr lang="en-US" sz="3200" dirty="0" smtClean="0">
                <a:latin typeface="Times New Roman" panose="02020603050405020304" pitchFamily="18" charset="0"/>
                <a:cs typeface="Times New Roman" panose="02020603050405020304" pitchFamily="18" charset="0"/>
              </a:rPr>
              <a:t>Definition</a:t>
            </a:r>
            <a:r>
              <a:rPr lang="en-US" dirty="0" smtClean="0">
                <a:latin typeface="Times New Roman" panose="02020603050405020304" pitchFamily="18" charset="0"/>
                <a:cs typeface="Times New Roman" panose="02020603050405020304" pitchFamily="18" charset="0"/>
              </a:rPr>
              <a:t>  </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425003" y="1316865"/>
            <a:ext cx="11281893" cy="4783138"/>
          </a:xfrm>
        </p:spPr>
        <p:txBody>
          <a:bodyPr>
            <a:normAutofit/>
          </a:bodyPr>
          <a:lstStyle/>
          <a:p>
            <a:pPr marL="0" indent="0" algn="just">
              <a:buNone/>
            </a:pPr>
            <a:r>
              <a:rPr lang="en-US" sz="3200" dirty="0" smtClean="0">
                <a:latin typeface="Times New Roman" panose="02020603050405020304" pitchFamily="18" charset="0"/>
                <a:cs typeface="Times New Roman" panose="02020603050405020304" pitchFamily="18" charset="0"/>
              </a:rPr>
              <a:t>Natural  Resource is defined  as a form of energy  and/or  matter which is  essential  for  the functioning  of  organisms,  population  and  ecosystem.</a:t>
            </a:r>
          </a:p>
        </p:txBody>
      </p:sp>
      <p:pic>
        <p:nvPicPr>
          <p:cNvPr id="6" name="Picture 5"/>
          <p:cNvPicPr>
            <a:picLocks noChangeAspect="1"/>
          </p:cNvPicPr>
          <p:nvPr/>
        </p:nvPicPr>
        <p:blipFill>
          <a:blip r:embed="rId3"/>
          <a:stretch>
            <a:fillRect/>
          </a:stretch>
        </p:blipFill>
        <p:spPr>
          <a:xfrm>
            <a:off x="3848187" y="2575674"/>
            <a:ext cx="4864371" cy="3381552"/>
          </a:xfrm>
          <a:prstGeom prst="rect">
            <a:avLst/>
          </a:prstGeom>
        </p:spPr>
      </p:pic>
      <p:sp>
        <p:nvSpPr>
          <p:cNvPr id="4" name="Slide Number Placeholder 3"/>
          <p:cNvSpPr>
            <a:spLocks noGrp="1"/>
          </p:cNvSpPr>
          <p:nvPr>
            <p:ph type="sldNum" sz="quarter" idx="12"/>
          </p:nvPr>
        </p:nvSpPr>
        <p:spPr/>
        <p:txBody>
          <a:bodyPr/>
          <a:lstStyle/>
          <a:p>
            <a:fld id="{0F06CDC7-86E0-4257-803A-6B0EC2CAA604}" type="slidenum">
              <a:rPr lang="en-US" smtClean="0"/>
              <a:t>2</a:t>
            </a:fld>
            <a:endParaRPr lang="en-US"/>
          </a:p>
        </p:txBody>
      </p:sp>
    </p:spTree>
    <p:extLst>
      <p:ext uri="{BB962C8B-B14F-4D97-AF65-F5344CB8AC3E}">
        <p14:creationId xmlns:p14="http://schemas.microsoft.com/office/powerpoint/2010/main" val="52882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Types of energy sources</a:t>
            </a:r>
            <a:endParaRPr lang="en-US" dirty="0"/>
          </a:p>
        </p:txBody>
      </p:sp>
      <p:sp>
        <p:nvSpPr>
          <p:cNvPr id="19459" name="Content Placeholder 2"/>
          <p:cNvSpPr>
            <a:spLocks noGrp="1"/>
          </p:cNvSpPr>
          <p:nvPr>
            <p:ph sz="quarter" idx="1"/>
          </p:nvPr>
        </p:nvSpPr>
        <p:spPr>
          <a:xfrm>
            <a:off x="1981200" y="1600201"/>
            <a:ext cx="7467600" cy="4873625"/>
          </a:xfrm>
        </p:spPr>
        <p:txBody>
          <a:bodyPr>
            <a:normAutofit/>
          </a:bodyPr>
          <a:lstStyle/>
          <a:p>
            <a:pPr eaLnBrk="1" hangingPunct="1"/>
            <a:r>
              <a:rPr lang="en-US" sz="3200" dirty="0" smtClean="0">
                <a:latin typeface="Times New Roman" panose="02020603050405020304" pitchFamily="18" charset="0"/>
                <a:cs typeface="Times New Roman" panose="02020603050405020304" pitchFamily="18" charset="0"/>
              </a:rPr>
              <a:t>Renewable</a:t>
            </a:r>
          </a:p>
          <a:p>
            <a:pPr lvl="2" eaLnBrk="1" hangingPunct="1"/>
            <a:r>
              <a:rPr lang="en-US" dirty="0">
                <a:latin typeface="Times New Roman" panose="02020603050405020304" pitchFamily="18" charset="0"/>
                <a:cs typeface="Times New Roman" panose="02020603050405020304" pitchFamily="18" charset="0"/>
              </a:rPr>
              <a:t>Wind</a:t>
            </a:r>
          </a:p>
          <a:p>
            <a:pPr lvl="2" eaLnBrk="1" hangingPunct="1"/>
            <a:r>
              <a:rPr lang="en-US" dirty="0">
                <a:latin typeface="Times New Roman" panose="02020603050405020304" pitchFamily="18" charset="0"/>
                <a:cs typeface="Times New Roman" panose="02020603050405020304" pitchFamily="18" charset="0"/>
              </a:rPr>
              <a:t>Wave  </a:t>
            </a:r>
          </a:p>
          <a:p>
            <a:pPr lvl="2" eaLnBrk="1" hangingPunct="1"/>
            <a:r>
              <a:rPr lang="en-US" dirty="0">
                <a:latin typeface="Times New Roman" panose="02020603050405020304" pitchFamily="18" charset="0"/>
                <a:cs typeface="Times New Roman" panose="02020603050405020304" pitchFamily="18" charset="0"/>
              </a:rPr>
              <a:t>Solar</a:t>
            </a:r>
          </a:p>
          <a:p>
            <a:pPr lvl="2" eaLnBrk="1" hangingPunct="1"/>
            <a:r>
              <a:rPr lang="en-US" dirty="0">
                <a:latin typeface="Times New Roman" panose="02020603050405020304" pitchFamily="18" charset="0"/>
                <a:cs typeface="Times New Roman" panose="02020603050405020304" pitchFamily="18" charset="0"/>
              </a:rPr>
              <a:t>Hydro-power</a:t>
            </a:r>
          </a:p>
          <a:p>
            <a:pPr lvl="2" eaLnBrk="1" hangingPunct="1"/>
            <a:r>
              <a:rPr lang="en-US" dirty="0">
                <a:latin typeface="Times New Roman" panose="02020603050405020304" pitchFamily="18" charset="0"/>
                <a:cs typeface="Times New Roman" panose="02020603050405020304" pitchFamily="18" charset="0"/>
              </a:rPr>
              <a:t>Fuel-cells</a:t>
            </a:r>
          </a:p>
          <a:p>
            <a:pPr lvl="2" eaLnBrk="1" hangingPunct="1"/>
            <a:r>
              <a:rPr lang="en-US" dirty="0" err="1">
                <a:latin typeface="Times New Roman" panose="02020603050405020304" pitchFamily="18" charset="0"/>
                <a:cs typeface="Times New Roman" panose="02020603050405020304" pitchFamily="18" charset="0"/>
              </a:rPr>
              <a:t>Biofuels</a:t>
            </a:r>
            <a:r>
              <a:rPr lang="en-US" dirty="0">
                <a:latin typeface="Times New Roman" panose="02020603050405020304" pitchFamily="18" charset="0"/>
                <a:cs typeface="Times New Roman" panose="02020603050405020304" pitchFamily="18" charset="0"/>
              </a:rPr>
              <a:t>: biomass,  biodiesel,  methane from organic waste,</a:t>
            </a:r>
          </a:p>
          <a:p>
            <a:pPr lvl="2" eaLnBrk="1" hangingPunct="1"/>
            <a:r>
              <a:rPr lang="en-US" dirty="0">
                <a:latin typeface="Times New Roman" panose="02020603050405020304" pitchFamily="18" charset="0"/>
                <a:cs typeface="Times New Roman" panose="02020603050405020304" pitchFamily="18" charset="0"/>
              </a:rPr>
              <a:t>OTEC (ocean thermal exchange capacitors)</a:t>
            </a:r>
          </a:p>
          <a:p>
            <a:pPr eaLnBrk="1" hangingPunct="1"/>
            <a:r>
              <a:rPr lang="en-US" sz="3200" dirty="0" smtClean="0">
                <a:latin typeface="Times New Roman" panose="02020603050405020304" pitchFamily="18" charset="0"/>
                <a:cs typeface="Times New Roman" panose="02020603050405020304" pitchFamily="18" charset="0"/>
              </a:rPr>
              <a:t>Non-renewable</a:t>
            </a:r>
          </a:p>
          <a:p>
            <a:pPr lvl="3" eaLnBrk="1" hangingPunct="1"/>
            <a:r>
              <a:rPr lang="en-US" sz="2000" dirty="0">
                <a:latin typeface="Times New Roman" panose="02020603050405020304" pitchFamily="18" charset="0"/>
                <a:cs typeface="Times New Roman" panose="02020603050405020304" pitchFamily="18" charset="0"/>
              </a:rPr>
              <a:t>Fossil fuels— petroleum, coal, gas</a:t>
            </a:r>
          </a:p>
          <a:p>
            <a:pPr eaLnBrk="1" hangingPunct="1"/>
            <a:r>
              <a:rPr lang="en-US" sz="3200" dirty="0" smtClean="0">
                <a:latin typeface="Times New Roman" panose="02020603050405020304" pitchFamily="18" charset="0"/>
                <a:cs typeface="Times New Roman" panose="02020603050405020304" pitchFamily="18" charset="0"/>
              </a:rPr>
              <a:t>Sustainable</a:t>
            </a:r>
          </a:p>
          <a:p>
            <a:pPr lvl="3" eaLnBrk="1" hangingPunct="1"/>
            <a:r>
              <a:rPr lang="en-US" sz="2000" dirty="0">
                <a:latin typeface="Times New Roman" panose="02020603050405020304" pitchFamily="18" charset="0"/>
                <a:cs typeface="Times New Roman" panose="02020603050405020304" pitchFamily="18" charset="0"/>
              </a:rPr>
              <a:t>Nuclear power </a:t>
            </a:r>
          </a:p>
          <a:p>
            <a:pPr lvl="3" eaLnBrk="1" hangingPunct="1"/>
            <a:endParaRPr lang="en-US"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0F06CDC7-86E0-4257-803A-6B0EC2CAA604}" type="slidenum">
              <a:rPr lang="en-US" smtClean="0"/>
              <a:t>20</a:t>
            </a:fld>
            <a:endParaRPr lang="en-US"/>
          </a:p>
        </p:txBody>
      </p:sp>
    </p:spTree>
    <p:extLst>
      <p:ext uri="{BB962C8B-B14F-4D97-AF65-F5344CB8AC3E}">
        <p14:creationId xmlns:p14="http://schemas.microsoft.com/office/powerpoint/2010/main" val="148943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anim calcmode="lin" valueType="num">
                                      <p:cBhvr additive="base">
                                        <p:cTn id="11"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4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anim calcmode="lin" valueType="num">
                                      <p:cBhvr additive="base">
                                        <p:cTn id="15"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45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anim calcmode="lin" valueType="num">
                                      <p:cBhvr additive="base">
                                        <p:cTn id="19" dur="5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anim calcmode="lin" valueType="num">
                                      <p:cBhvr additive="base">
                                        <p:cTn id="23" dur="500" fill="hold"/>
                                        <p:tgtEl>
                                          <p:spTgt spid="1945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45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anim calcmode="lin" valueType="num">
                                      <p:cBhvr additive="base">
                                        <p:cTn id="27" dur="500" fill="hold"/>
                                        <p:tgtEl>
                                          <p:spTgt spid="1945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45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anim calcmode="lin" valueType="num">
                                      <p:cBhvr additive="base">
                                        <p:cTn id="31" dur="500" fill="hold"/>
                                        <p:tgtEl>
                                          <p:spTgt spid="1945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459">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anim calcmode="lin" valueType="num">
                                      <p:cBhvr additive="base">
                                        <p:cTn id="35" dur="500" fill="hold"/>
                                        <p:tgtEl>
                                          <p:spTgt spid="1945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4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9459">
                                            <p:txEl>
                                              <p:pRg st="8" end="8"/>
                                            </p:txEl>
                                          </p:spTgt>
                                        </p:tgtEl>
                                        <p:attrNameLst>
                                          <p:attrName>style.visibility</p:attrName>
                                        </p:attrNameLst>
                                      </p:cBhvr>
                                      <p:to>
                                        <p:strVal val="visible"/>
                                      </p:to>
                                    </p:set>
                                    <p:anim calcmode="lin" valueType="num">
                                      <p:cBhvr additive="base">
                                        <p:cTn id="41" dur="500" fill="hold"/>
                                        <p:tgtEl>
                                          <p:spTgt spid="1945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459">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459">
                                            <p:txEl>
                                              <p:pRg st="9" end="9"/>
                                            </p:txEl>
                                          </p:spTgt>
                                        </p:tgtEl>
                                        <p:attrNameLst>
                                          <p:attrName>style.visibility</p:attrName>
                                        </p:attrNameLst>
                                      </p:cBhvr>
                                      <p:to>
                                        <p:strVal val="visible"/>
                                      </p:to>
                                    </p:set>
                                    <p:anim calcmode="lin" valueType="num">
                                      <p:cBhvr additive="base">
                                        <p:cTn id="45" dur="500" fill="hold"/>
                                        <p:tgtEl>
                                          <p:spTgt spid="19459">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945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9459">
                                            <p:txEl>
                                              <p:pRg st="10" end="10"/>
                                            </p:txEl>
                                          </p:spTgt>
                                        </p:tgtEl>
                                        <p:attrNameLst>
                                          <p:attrName>style.visibility</p:attrName>
                                        </p:attrNameLst>
                                      </p:cBhvr>
                                      <p:to>
                                        <p:strVal val="visible"/>
                                      </p:to>
                                    </p:set>
                                    <p:anim calcmode="lin" valueType="num">
                                      <p:cBhvr additive="base">
                                        <p:cTn id="51" dur="500" fill="hold"/>
                                        <p:tgtEl>
                                          <p:spTgt spid="19459">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9459">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459">
                                            <p:txEl>
                                              <p:pRg st="11" end="11"/>
                                            </p:txEl>
                                          </p:spTgt>
                                        </p:tgtEl>
                                        <p:attrNameLst>
                                          <p:attrName>style.visibility</p:attrName>
                                        </p:attrNameLst>
                                      </p:cBhvr>
                                      <p:to>
                                        <p:strVal val="visible"/>
                                      </p:to>
                                    </p:set>
                                    <p:anim calcmode="lin" valueType="num">
                                      <p:cBhvr additive="base">
                                        <p:cTn id="55" dur="500" fill="hold"/>
                                        <p:tgtEl>
                                          <p:spTgt spid="19459">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945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F06CDC7-86E0-4257-803A-6B0EC2CAA604}" type="slidenum">
              <a:rPr lang="en-US" smtClean="0"/>
              <a:t>21</a:t>
            </a:fld>
            <a:endParaRPr lang="en-US"/>
          </a:p>
        </p:txBody>
      </p:sp>
      <p:pic>
        <p:nvPicPr>
          <p:cNvPr id="5" name="Picture 4"/>
          <p:cNvPicPr>
            <a:picLocks noChangeAspect="1"/>
          </p:cNvPicPr>
          <p:nvPr/>
        </p:nvPicPr>
        <p:blipFill>
          <a:blip r:embed="rId2"/>
          <a:stretch>
            <a:fillRect/>
          </a:stretch>
        </p:blipFill>
        <p:spPr>
          <a:xfrm>
            <a:off x="309562" y="300037"/>
            <a:ext cx="11572875" cy="6257925"/>
          </a:xfrm>
          <a:prstGeom prst="rect">
            <a:avLst/>
          </a:prstGeom>
        </p:spPr>
      </p:pic>
    </p:spTree>
    <p:extLst>
      <p:ext uri="{BB962C8B-B14F-4D97-AF65-F5344CB8AC3E}">
        <p14:creationId xmlns:p14="http://schemas.microsoft.com/office/powerpoint/2010/main" val="3651606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F06CDC7-86E0-4257-803A-6B0EC2CAA604}" type="slidenum">
              <a:rPr lang="en-US" smtClean="0"/>
              <a:t>22</a:t>
            </a:fld>
            <a:endParaRPr lang="en-US"/>
          </a:p>
        </p:txBody>
      </p:sp>
      <p:pic>
        <p:nvPicPr>
          <p:cNvPr id="5" name="Picture 4"/>
          <p:cNvPicPr>
            <a:picLocks noChangeAspect="1"/>
          </p:cNvPicPr>
          <p:nvPr/>
        </p:nvPicPr>
        <p:blipFill>
          <a:blip r:embed="rId2"/>
          <a:stretch>
            <a:fillRect/>
          </a:stretch>
        </p:blipFill>
        <p:spPr>
          <a:xfrm>
            <a:off x="502276" y="365125"/>
            <a:ext cx="11230378" cy="5991225"/>
          </a:xfrm>
          <a:prstGeom prst="rect">
            <a:avLst/>
          </a:prstGeom>
        </p:spPr>
      </p:pic>
    </p:spTree>
    <p:extLst>
      <p:ext uri="{BB962C8B-B14F-4D97-AF65-F5344CB8AC3E}">
        <p14:creationId xmlns:p14="http://schemas.microsoft.com/office/powerpoint/2010/main" val="25551693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Non –renewable : Coal</a:t>
            </a:r>
            <a:endParaRPr lang="en-US" dirty="0"/>
          </a:p>
        </p:txBody>
      </p:sp>
      <p:sp>
        <p:nvSpPr>
          <p:cNvPr id="3" name="Content Placeholder 2"/>
          <p:cNvSpPr>
            <a:spLocks noGrp="1"/>
          </p:cNvSpPr>
          <p:nvPr>
            <p:ph sz="quarter" idx="1"/>
          </p:nvPr>
        </p:nvSpPr>
        <p:spPr>
          <a:xfrm>
            <a:off x="838201" y="1600201"/>
            <a:ext cx="10603522" cy="4873625"/>
          </a:xfrm>
        </p:spPr>
        <p:txBody>
          <a:bodyPr>
            <a:normAutofit/>
          </a:bodyPr>
          <a:lstStyle/>
          <a:p>
            <a:pPr marL="274320" indent="-274320" algn="just">
              <a:buFont typeface="Wingdings"/>
              <a:buChar char=""/>
              <a:defRPr/>
            </a:pPr>
            <a:r>
              <a:rPr lang="en-US" dirty="0" smtClean="0"/>
              <a:t>Was the first fossil fuel to be used on an industrial scale.</a:t>
            </a:r>
          </a:p>
          <a:p>
            <a:pPr marL="274320" indent="-274320" algn="just">
              <a:buFont typeface="Wingdings"/>
              <a:buChar char=""/>
              <a:defRPr/>
            </a:pPr>
            <a:endParaRPr lang="en-US" dirty="0" smtClean="0"/>
          </a:p>
          <a:p>
            <a:pPr marL="274320" indent="-274320" algn="just">
              <a:buFont typeface="Wingdings"/>
              <a:buChar char=""/>
              <a:defRPr/>
            </a:pPr>
            <a:r>
              <a:rPr lang="en-US" dirty="0" smtClean="0"/>
              <a:t>Remains a major force in world energy.</a:t>
            </a:r>
          </a:p>
          <a:p>
            <a:pPr marL="274320" indent="-274320" algn="just">
              <a:buFont typeface="Wingdings"/>
              <a:buChar char=""/>
              <a:defRPr/>
            </a:pPr>
            <a:endParaRPr lang="en-US" dirty="0" smtClean="0"/>
          </a:p>
          <a:p>
            <a:pPr marL="274320" indent="-274320" algn="just">
              <a:buFont typeface="Wingdings"/>
              <a:buChar char=""/>
              <a:defRPr/>
            </a:pPr>
            <a:r>
              <a:rPr lang="en-US" dirty="0" smtClean="0"/>
              <a:t>Economically recoverable reserves exist in about 70 countries. </a:t>
            </a:r>
          </a:p>
          <a:p>
            <a:pPr marL="274320" indent="-274320" algn="just">
              <a:buFont typeface="Wingdings"/>
              <a:buChar char=""/>
              <a:defRPr/>
            </a:pPr>
            <a:endParaRPr lang="en-US" dirty="0" smtClean="0"/>
          </a:p>
          <a:p>
            <a:pPr marL="274320" indent="-274320">
              <a:buFont typeface="Wingdings"/>
              <a:buChar char=""/>
              <a:defRPr/>
            </a:pPr>
            <a:r>
              <a:rPr lang="en-US" dirty="0" smtClean="0"/>
              <a:t>At the current rate of production, global coal reserves are estimated to last for almost another 150 years.</a:t>
            </a:r>
            <a:endParaRPr lang="en-US" dirty="0"/>
          </a:p>
        </p:txBody>
      </p:sp>
      <p:pic>
        <p:nvPicPr>
          <p:cNvPr id="1026" name="Picture 2" descr="http://www.wyomingmining.org/wp-content/uploads/2013/05/Hands-with-Co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812" y="0"/>
            <a:ext cx="2803188"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F06CDC7-86E0-4257-803A-6B0EC2CAA604}" type="slidenum">
              <a:rPr lang="en-US" smtClean="0"/>
              <a:t>23</a:t>
            </a:fld>
            <a:endParaRPr lang="en-US"/>
          </a:p>
        </p:txBody>
      </p:sp>
    </p:spTree>
    <p:extLst>
      <p:ext uri="{BB962C8B-B14F-4D97-AF65-F5344CB8AC3E}">
        <p14:creationId xmlns:p14="http://schemas.microsoft.com/office/powerpoint/2010/main" val="296235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06CDC7-86E0-4257-803A-6B0EC2CAA604}" type="slidenum">
              <a:rPr lang="en-US" smtClean="0"/>
              <a:t>24</a:t>
            </a:fld>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678806" y="1087421"/>
            <a:ext cx="6606862" cy="4443211"/>
          </a:xfrm>
          <a:prstGeom prst="rect">
            <a:avLst/>
          </a:prstGeom>
        </p:spPr>
      </p:pic>
      <p:sp>
        <p:nvSpPr>
          <p:cNvPr id="7" name="Rectangle 6"/>
          <p:cNvSpPr/>
          <p:nvPr/>
        </p:nvSpPr>
        <p:spPr>
          <a:xfrm>
            <a:off x="2781837" y="5897606"/>
            <a:ext cx="6096000" cy="646331"/>
          </a:xfrm>
          <a:prstGeom prst="rect">
            <a:avLst/>
          </a:prstGeom>
        </p:spPr>
        <p:txBody>
          <a:bodyPr>
            <a:spAutoFit/>
          </a:bodyPr>
          <a:lstStyle/>
          <a:p>
            <a:r>
              <a:rPr lang="en-US" dirty="0" smtClean="0">
                <a:solidFill>
                  <a:srgbClr val="000000"/>
                </a:solidFill>
                <a:latin typeface="Georgia" panose="02040502050405020303" pitchFamily="18" charset="0"/>
              </a:rPr>
              <a:t>Data Sources : World </a:t>
            </a:r>
            <a:r>
              <a:rPr lang="en-US" dirty="0">
                <a:solidFill>
                  <a:srgbClr val="000000"/>
                </a:solidFill>
                <a:latin typeface="Georgia" panose="02040502050405020303" pitchFamily="18" charset="0"/>
              </a:rPr>
              <a:t>Coal </a:t>
            </a:r>
            <a:r>
              <a:rPr lang="en-US" dirty="0" smtClean="0">
                <a:solidFill>
                  <a:srgbClr val="000000"/>
                </a:solidFill>
                <a:latin typeface="Georgia" panose="02040502050405020303" pitchFamily="18" charset="0"/>
              </a:rPr>
              <a:t>2018-2050, World </a:t>
            </a:r>
            <a:r>
              <a:rPr lang="en-US" dirty="0">
                <a:solidFill>
                  <a:srgbClr val="000000"/>
                </a:solidFill>
                <a:latin typeface="Georgia" panose="02040502050405020303" pitchFamily="18" charset="0"/>
              </a:rPr>
              <a:t>Energy Annual Report (Part 4)</a:t>
            </a:r>
            <a:endParaRPr lang="en-US" dirty="0"/>
          </a:p>
        </p:txBody>
      </p:sp>
    </p:spTree>
    <p:extLst>
      <p:ext uri="{BB962C8B-B14F-4D97-AF65-F5344CB8AC3E}">
        <p14:creationId xmlns:p14="http://schemas.microsoft.com/office/powerpoint/2010/main" val="3925363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F06CDC7-86E0-4257-803A-6B0EC2CAA604}" type="slidenum">
              <a:rPr lang="en-US" smtClean="0"/>
              <a:t>25</a:t>
            </a:fld>
            <a:endParaRPr lang="en-US"/>
          </a:p>
        </p:txBody>
      </p:sp>
      <p:pic>
        <p:nvPicPr>
          <p:cNvPr id="5" name="Picture 4"/>
          <p:cNvPicPr>
            <a:picLocks noChangeAspect="1"/>
          </p:cNvPicPr>
          <p:nvPr/>
        </p:nvPicPr>
        <p:blipFill>
          <a:blip r:embed="rId2"/>
          <a:stretch>
            <a:fillRect/>
          </a:stretch>
        </p:blipFill>
        <p:spPr>
          <a:xfrm>
            <a:off x="422856" y="365125"/>
            <a:ext cx="11346288" cy="6125826"/>
          </a:xfrm>
          <a:prstGeom prst="rect">
            <a:avLst/>
          </a:prstGeom>
        </p:spPr>
      </p:pic>
    </p:spTree>
    <p:extLst>
      <p:ext uri="{BB962C8B-B14F-4D97-AF65-F5344CB8AC3E}">
        <p14:creationId xmlns:p14="http://schemas.microsoft.com/office/powerpoint/2010/main" val="10139923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88" y="420786"/>
            <a:ext cx="5765517" cy="6338442"/>
          </a:xfrm>
          <a:prstGeom prst="rect">
            <a:avLst/>
          </a:prstGeom>
        </p:spPr>
      </p:pic>
      <p:sp>
        <p:nvSpPr>
          <p:cNvPr id="3" name="Slide Number Placeholder 2"/>
          <p:cNvSpPr>
            <a:spLocks noGrp="1"/>
          </p:cNvSpPr>
          <p:nvPr>
            <p:ph type="sldNum" sz="quarter" idx="12"/>
          </p:nvPr>
        </p:nvSpPr>
        <p:spPr/>
        <p:txBody>
          <a:bodyPr/>
          <a:lstStyle/>
          <a:p>
            <a:fld id="{0F06CDC7-86E0-4257-803A-6B0EC2CAA604}" type="slidenum">
              <a:rPr lang="en-US" smtClean="0"/>
              <a:t>26</a:t>
            </a:fld>
            <a:endParaRPr lang="en-US"/>
          </a:p>
        </p:txBody>
      </p:sp>
    </p:spTree>
    <p:extLst>
      <p:ext uri="{BB962C8B-B14F-4D97-AF65-F5344CB8AC3E}">
        <p14:creationId xmlns:p14="http://schemas.microsoft.com/office/powerpoint/2010/main" val="32955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F06CDC7-86E0-4257-803A-6B0EC2CAA604}" type="slidenum">
              <a:rPr lang="en-US" smtClean="0"/>
              <a:t>27</a:t>
            </a:fld>
            <a:endParaRPr lang="en-US"/>
          </a:p>
        </p:txBody>
      </p:sp>
      <p:pic>
        <p:nvPicPr>
          <p:cNvPr id="5" name="Picture 4"/>
          <p:cNvPicPr>
            <a:picLocks noChangeAspect="1"/>
          </p:cNvPicPr>
          <p:nvPr/>
        </p:nvPicPr>
        <p:blipFill>
          <a:blip r:embed="rId2"/>
          <a:stretch>
            <a:fillRect/>
          </a:stretch>
        </p:blipFill>
        <p:spPr>
          <a:xfrm>
            <a:off x="270457" y="204787"/>
            <a:ext cx="11603864" cy="6448425"/>
          </a:xfrm>
          <a:prstGeom prst="rect">
            <a:avLst/>
          </a:prstGeom>
        </p:spPr>
      </p:pic>
    </p:spTree>
    <p:extLst>
      <p:ext uri="{BB962C8B-B14F-4D97-AF65-F5344CB8AC3E}">
        <p14:creationId xmlns:p14="http://schemas.microsoft.com/office/powerpoint/2010/main" val="3402151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158" y="365125"/>
            <a:ext cx="7469708" cy="5987485"/>
          </a:xfrm>
          <a:prstGeom prst="rect">
            <a:avLst/>
          </a:prstGeom>
        </p:spPr>
      </p:pic>
      <p:sp>
        <p:nvSpPr>
          <p:cNvPr id="5" name="Slide Number Placeholder 4"/>
          <p:cNvSpPr>
            <a:spLocks noGrp="1"/>
          </p:cNvSpPr>
          <p:nvPr>
            <p:ph type="sldNum" sz="quarter" idx="12"/>
          </p:nvPr>
        </p:nvSpPr>
        <p:spPr/>
        <p:txBody>
          <a:bodyPr/>
          <a:lstStyle/>
          <a:p>
            <a:fld id="{0F06CDC7-86E0-4257-803A-6B0EC2CAA604}" type="slidenum">
              <a:rPr lang="en-US" smtClean="0"/>
              <a:t>28</a:t>
            </a:fld>
            <a:endParaRPr lang="en-US"/>
          </a:p>
        </p:txBody>
      </p:sp>
    </p:spTree>
    <p:extLst>
      <p:ext uri="{BB962C8B-B14F-4D97-AF65-F5344CB8AC3E}">
        <p14:creationId xmlns:p14="http://schemas.microsoft.com/office/powerpoint/2010/main" val="230522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Natural Gas</a:t>
            </a:r>
            <a:endParaRPr lang="en-US" dirty="0"/>
          </a:p>
        </p:txBody>
      </p:sp>
      <p:sp>
        <p:nvSpPr>
          <p:cNvPr id="3" name="Content Placeholder 2"/>
          <p:cNvSpPr>
            <a:spLocks noGrp="1"/>
          </p:cNvSpPr>
          <p:nvPr>
            <p:ph sz="quarter" idx="1"/>
          </p:nvPr>
        </p:nvSpPr>
        <p:spPr>
          <a:xfrm>
            <a:off x="838200" y="1600201"/>
            <a:ext cx="10515600" cy="4873625"/>
          </a:xfrm>
        </p:spPr>
        <p:txBody>
          <a:bodyPr>
            <a:normAutofit/>
          </a:bodyPr>
          <a:lstStyle/>
          <a:p>
            <a:pPr marL="274320" indent="-274320" algn="just">
              <a:buFont typeface="Wingdings"/>
              <a:buChar char=""/>
              <a:defRPr/>
            </a:pPr>
            <a:r>
              <a:rPr lang="en-US" dirty="0" smtClean="0"/>
              <a:t> Composition of natural gas- </a:t>
            </a:r>
            <a:r>
              <a:rPr lang="en-US" dirty="0" smtClean="0">
                <a:solidFill>
                  <a:srgbClr val="FF0000"/>
                </a:solidFill>
              </a:rPr>
              <a:t>95% methane</a:t>
            </a:r>
            <a:r>
              <a:rPr lang="en-US" dirty="0" smtClean="0"/>
              <a:t> and other hydrocarbons</a:t>
            </a:r>
          </a:p>
          <a:p>
            <a:pPr marL="274320" indent="-274320" algn="just">
              <a:buFont typeface="Wingdings"/>
              <a:buChar char=""/>
              <a:defRPr/>
            </a:pPr>
            <a:r>
              <a:rPr lang="en-US" dirty="0" smtClean="0"/>
              <a:t>Since 1980, the world’s proved reserves of natural gas have increased at an average annual rate of 3.4% (compared with 2.4% for oil). </a:t>
            </a:r>
          </a:p>
          <a:p>
            <a:pPr algn="just"/>
            <a:r>
              <a:rPr lang="en-US" dirty="0" smtClean="0"/>
              <a:t>It currently accounts for </a:t>
            </a:r>
            <a:r>
              <a:rPr lang="en-US" dirty="0" smtClean="0">
                <a:solidFill>
                  <a:srgbClr val="FF0000"/>
                </a:solidFill>
              </a:rPr>
              <a:t>23.5%</a:t>
            </a:r>
            <a:r>
              <a:rPr lang="en-US" dirty="0" smtClean="0"/>
              <a:t> of the world energy mix and ranks </a:t>
            </a:r>
            <a:r>
              <a:rPr lang="en-US" dirty="0" smtClean="0">
                <a:solidFill>
                  <a:srgbClr val="FF0000"/>
                </a:solidFill>
              </a:rPr>
              <a:t>third</a:t>
            </a:r>
            <a:r>
              <a:rPr lang="en-US" dirty="0" smtClean="0"/>
              <a:t>, behind oil and coal.</a:t>
            </a:r>
          </a:p>
          <a:p>
            <a:pPr algn="just"/>
            <a:r>
              <a:rPr lang="en-US" dirty="0" smtClean="0"/>
              <a:t>This expansion was sparked by many essential breakthroughs.</a:t>
            </a:r>
          </a:p>
          <a:p>
            <a:pPr lvl="1" algn="just"/>
            <a:r>
              <a:rPr lang="en-US" dirty="0" smtClean="0"/>
              <a:t>Natural gas liquefaction</a:t>
            </a:r>
          </a:p>
          <a:p>
            <a:pPr lvl="1" algn="just"/>
            <a:r>
              <a:rPr lang="en-US" dirty="0" smtClean="0"/>
              <a:t>long distance pipelines</a:t>
            </a:r>
          </a:p>
          <a:p>
            <a:pPr lvl="1" algn="just"/>
            <a:r>
              <a:rPr lang="en-US" dirty="0" smtClean="0"/>
              <a:t>deep offshore pipe-laying</a:t>
            </a:r>
          </a:p>
          <a:p>
            <a:pPr lvl="1" algn="just"/>
            <a:r>
              <a:rPr lang="en-US" dirty="0" smtClean="0"/>
              <a:t>gas-fired power plants</a:t>
            </a:r>
          </a:p>
          <a:p>
            <a:pPr algn="just"/>
            <a:r>
              <a:rPr lang="en-US" b="1" i="1" dirty="0" smtClean="0">
                <a:solidFill>
                  <a:srgbClr val="FF0000"/>
                </a:solidFill>
              </a:rPr>
              <a:t>A more environment-friendly energy.</a:t>
            </a:r>
            <a:endParaRPr lang="en-US" dirty="0" smtClean="0">
              <a:solidFill>
                <a:srgbClr val="FF0000"/>
              </a:solidFill>
            </a:endParaRPr>
          </a:p>
        </p:txBody>
      </p:sp>
      <p:pic>
        <p:nvPicPr>
          <p:cNvPr id="2050" name="Picture 2" descr="http://www.smokylakecounty.ab.ca/4_county_government/Deparments/Gas/images/Natural-ga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3097" y="4372367"/>
            <a:ext cx="4418903" cy="24856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F06CDC7-86E0-4257-803A-6B0EC2CAA604}" type="slidenum">
              <a:rPr lang="en-US" smtClean="0"/>
              <a:t>29</a:t>
            </a:fld>
            <a:endParaRPr lang="en-US"/>
          </a:p>
        </p:txBody>
      </p:sp>
    </p:spTree>
    <p:extLst>
      <p:ext uri="{BB962C8B-B14F-4D97-AF65-F5344CB8AC3E}">
        <p14:creationId xmlns:p14="http://schemas.microsoft.com/office/powerpoint/2010/main" val="355637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Classification : </a:t>
            </a:r>
            <a:endParaRPr lang="en-US" dirty="0"/>
          </a:p>
        </p:txBody>
      </p:sp>
      <p:graphicFrame>
        <p:nvGraphicFramePr>
          <p:cNvPr id="4" name="Content Placeholder 3"/>
          <p:cNvGraphicFramePr>
            <a:graphicFrameLocks noGrp="1"/>
          </p:cNvGraphicFramePr>
          <p:nvPr>
            <p:ph sz="quarter" idx="1"/>
          </p:nvPr>
        </p:nvGraphicFramePr>
        <p:xfrm>
          <a:off x="1986749" y="1644651"/>
          <a:ext cx="7673103"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0F06CDC7-86E0-4257-803A-6B0EC2CAA604}" type="slidenum">
              <a:rPr lang="en-US" smtClean="0"/>
              <a:t>3</a:t>
            </a:fld>
            <a:endParaRPr lang="en-US"/>
          </a:p>
        </p:txBody>
      </p:sp>
    </p:spTree>
    <p:extLst>
      <p:ext uri="{BB962C8B-B14F-4D97-AF65-F5344CB8AC3E}">
        <p14:creationId xmlns:p14="http://schemas.microsoft.com/office/powerpoint/2010/main" val="193488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Occurrence of natural gas</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13521" y="1747151"/>
            <a:ext cx="6739016" cy="4765161"/>
          </a:xfrm>
        </p:spPr>
      </p:pic>
      <p:pic>
        <p:nvPicPr>
          <p:cNvPr id="3074" name="Picture 2" descr="https://upload.wikimedia.org/wikipedia/commons/b/bb/GasDeposit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304" y="1371601"/>
            <a:ext cx="4879696"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F06CDC7-86E0-4257-803A-6B0EC2CAA604}" type="slidenum">
              <a:rPr lang="en-US" smtClean="0"/>
              <a:t>30</a:t>
            </a:fld>
            <a:endParaRPr lang="en-US"/>
          </a:p>
        </p:txBody>
      </p:sp>
    </p:spTree>
    <p:extLst>
      <p:ext uri="{BB962C8B-B14F-4D97-AF65-F5344CB8AC3E}">
        <p14:creationId xmlns:p14="http://schemas.microsoft.com/office/powerpoint/2010/main" val="19182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1000"/>
                                        <p:tgtEl>
                                          <p:spTgt spid="3074"/>
                                        </p:tgtEl>
                                      </p:cBhvr>
                                    </p:animEffect>
                                    <p:anim calcmode="lin" valueType="num">
                                      <p:cBhvr>
                                        <p:cTn id="14" dur="1000" fill="hold"/>
                                        <p:tgtEl>
                                          <p:spTgt spid="3074"/>
                                        </p:tgtEl>
                                        <p:attrNameLst>
                                          <p:attrName>ppt_x</p:attrName>
                                        </p:attrNameLst>
                                      </p:cBhvr>
                                      <p:tavLst>
                                        <p:tav tm="0">
                                          <p:val>
                                            <p:strVal val="#ppt_x"/>
                                          </p:val>
                                        </p:tav>
                                        <p:tav tm="100000">
                                          <p:val>
                                            <p:strVal val="#ppt_x"/>
                                          </p:val>
                                        </p:tav>
                                      </p:tavLst>
                                    </p:anim>
                                    <p:anim calcmode="lin" valueType="num">
                                      <p:cBhvr>
                                        <p:cTn id="15"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extremetech.com/wp-content/uploads/2015/11/nuclear-pow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397" y="2387735"/>
            <a:ext cx="6014603" cy="43466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defRPr/>
            </a:pPr>
            <a:r>
              <a:rPr lang="en-US" dirty="0" smtClean="0"/>
              <a:t>Nuclear  Energy…</a:t>
            </a:r>
            <a:endParaRPr lang="en-US" dirty="0"/>
          </a:p>
        </p:txBody>
      </p:sp>
      <p:sp>
        <p:nvSpPr>
          <p:cNvPr id="3" name="Content Placeholder 2"/>
          <p:cNvSpPr>
            <a:spLocks noGrp="1"/>
          </p:cNvSpPr>
          <p:nvPr>
            <p:ph sz="quarter" idx="1"/>
          </p:nvPr>
        </p:nvSpPr>
        <p:spPr>
          <a:xfrm>
            <a:off x="492370" y="1500189"/>
            <a:ext cx="11172092" cy="4873625"/>
          </a:xfrm>
        </p:spPr>
        <p:txBody>
          <a:bodyPr>
            <a:normAutofit/>
          </a:bodyPr>
          <a:lstStyle/>
          <a:p>
            <a:pPr marL="274320" indent="-274320" algn="just">
              <a:buFont typeface="Wingdings"/>
              <a:buChar char=""/>
              <a:defRPr/>
            </a:pPr>
            <a:r>
              <a:rPr lang="en-US" dirty="0" smtClean="0"/>
              <a:t>Nuclear  energy  is renewable  and  economic  alternative for coal.</a:t>
            </a:r>
          </a:p>
          <a:p>
            <a:pPr marL="274320" indent="-274320" algn="just">
              <a:buFont typeface="Wingdings"/>
              <a:buChar char=""/>
              <a:defRPr/>
            </a:pPr>
            <a:endParaRPr lang="en-US" dirty="0" smtClean="0"/>
          </a:p>
          <a:p>
            <a:pPr marL="274320" indent="-274320" algn="just">
              <a:buFont typeface="Wingdings"/>
              <a:buChar char=""/>
              <a:defRPr/>
            </a:pPr>
            <a:r>
              <a:rPr lang="en-US" dirty="0" smtClean="0"/>
              <a:t>Alternative to fossil fuels</a:t>
            </a:r>
          </a:p>
        </p:txBody>
      </p:sp>
      <p:sp>
        <p:nvSpPr>
          <p:cNvPr id="4" name="Slide Number Placeholder 3"/>
          <p:cNvSpPr>
            <a:spLocks noGrp="1"/>
          </p:cNvSpPr>
          <p:nvPr>
            <p:ph type="sldNum" sz="quarter" idx="12"/>
          </p:nvPr>
        </p:nvSpPr>
        <p:spPr/>
        <p:txBody>
          <a:bodyPr/>
          <a:lstStyle/>
          <a:p>
            <a:fld id="{0F06CDC7-86E0-4257-803A-6B0EC2CAA604}" type="slidenum">
              <a:rPr lang="en-US" smtClean="0"/>
              <a:t>31</a:t>
            </a:fld>
            <a:endParaRPr lang="en-US"/>
          </a:p>
        </p:txBody>
      </p:sp>
      <p:sp>
        <p:nvSpPr>
          <p:cNvPr id="5" name="Rectangle 4"/>
          <p:cNvSpPr/>
          <p:nvPr/>
        </p:nvSpPr>
        <p:spPr>
          <a:xfrm>
            <a:off x="382073" y="3324570"/>
            <a:ext cx="6096000" cy="1754326"/>
          </a:xfrm>
          <a:prstGeom prst="rect">
            <a:avLst/>
          </a:prstGeom>
        </p:spPr>
        <p:txBody>
          <a:bodyPr>
            <a:spAutoFit/>
          </a:bodyPr>
          <a:lstStyle/>
          <a:p>
            <a:r>
              <a:rPr lang="en-US" dirty="0">
                <a:solidFill>
                  <a:srgbClr val="222222"/>
                </a:solidFill>
                <a:latin typeface="arial" panose="020B0604020202020204" pitchFamily="34" charset="0"/>
              </a:rPr>
              <a:t>Both </a:t>
            </a:r>
            <a:r>
              <a:rPr lang="en-US" b="1" dirty="0">
                <a:solidFill>
                  <a:srgbClr val="222222"/>
                </a:solidFill>
                <a:latin typeface="arial" panose="020B0604020202020204" pitchFamily="34" charset="0"/>
              </a:rPr>
              <a:t>fission</a:t>
            </a:r>
            <a:r>
              <a:rPr lang="en-US" dirty="0">
                <a:solidFill>
                  <a:srgbClr val="222222"/>
                </a:solidFill>
                <a:latin typeface="arial" panose="020B0604020202020204" pitchFamily="34" charset="0"/>
              </a:rPr>
              <a:t> and </a:t>
            </a:r>
            <a:r>
              <a:rPr lang="en-US" b="1" dirty="0">
                <a:solidFill>
                  <a:srgbClr val="222222"/>
                </a:solidFill>
                <a:latin typeface="arial" panose="020B0604020202020204" pitchFamily="34" charset="0"/>
              </a:rPr>
              <a:t>fusion</a:t>
            </a:r>
            <a:r>
              <a:rPr lang="en-US" dirty="0">
                <a:solidFill>
                  <a:srgbClr val="222222"/>
                </a:solidFill>
                <a:latin typeface="arial" panose="020B0604020202020204" pitchFamily="34" charset="0"/>
              </a:rPr>
              <a:t> are </a:t>
            </a:r>
            <a:r>
              <a:rPr lang="en-US" b="1" dirty="0">
                <a:solidFill>
                  <a:srgbClr val="222222"/>
                </a:solidFill>
                <a:latin typeface="arial" panose="020B0604020202020204" pitchFamily="34" charset="0"/>
              </a:rPr>
              <a:t>nuclear</a:t>
            </a:r>
            <a:r>
              <a:rPr lang="en-US" dirty="0">
                <a:solidFill>
                  <a:srgbClr val="222222"/>
                </a:solidFill>
                <a:latin typeface="arial" panose="020B0604020202020204" pitchFamily="34" charset="0"/>
              </a:rPr>
              <a:t> reactions that produce energy, but the applications are not the same. </a:t>
            </a:r>
            <a:r>
              <a:rPr lang="en-US" b="1" dirty="0">
                <a:solidFill>
                  <a:srgbClr val="222222"/>
                </a:solidFill>
                <a:latin typeface="arial" panose="020B0604020202020204" pitchFamily="34" charset="0"/>
              </a:rPr>
              <a:t>Fission</a:t>
            </a:r>
            <a:r>
              <a:rPr lang="en-US" dirty="0">
                <a:solidFill>
                  <a:srgbClr val="222222"/>
                </a:solidFill>
                <a:latin typeface="arial" panose="020B0604020202020204" pitchFamily="34" charset="0"/>
              </a:rPr>
              <a:t> is the splitting of a heavy, unstable nucleus into two lighter nuclei, and </a:t>
            </a:r>
            <a:r>
              <a:rPr lang="en-US" b="1" dirty="0">
                <a:solidFill>
                  <a:srgbClr val="222222"/>
                </a:solidFill>
                <a:latin typeface="arial" panose="020B0604020202020204" pitchFamily="34" charset="0"/>
              </a:rPr>
              <a:t>fusion</a:t>
            </a:r>
            <a:r>
              <a:rPr lang="en-US" dirty="0">
                <a:solidFill>
                  <a:srgbClr val="222222"/>
                </a:solidFill>
                <a:latin typeface="arial" panose="020B0604020202020204" pitchFamily="34" charset="0"/>
              </a:rPr>
              <a:t> is the process where two light nuclei combine together releasing vast amounts of energy</a:t>
            </a:r>
            <a:endParaRPr lang="en-US" dirty="0"/>
          </a:p>
        </p:txBody>
      </p:sp>
    </p:spTree>
    <p:extLst>
      <p:ext uri="{BB962C8B-B14F-4D97-AF65-F5344CB8AC3E}">
        <p14:creationId xmlns:p14="http://schemas.microsoft.com/office/powerpoint/2010/main" val="235862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Nuclear power is the use of nuclear reactions that release nuclear energy to generate heat, which most frequently is then used in steam turbines to produce electricity in a nuclear power plant. Nuclear power can be obtained from nuclear fission, nuclear decay and nuclear fusion</a:t>
            </a:r>
          </a:p>
        </p:txBody>
      </p:sp>
      <p:sp>
        <p:nvSpPr>
          <p:cNvPr id="4" name="Slide Number Placeholder 3"/>
          <p:cNvSpPr>
            <a:spLocks noGrp="1"/>
          </p:cNvSpPr>
          <p:nvPr>
            <p:ph type="sldNum" sz="quarter" idx="12"/>
          </p:nvPr>
        </p:nvSpPr>
        <p:spPr/>
        <p:txBody>
          <a:bodyPr/>
          <a:lstStyle/>
          <a:p>
            <a:fld id="{0F06CDC7-86E0-4257-803A-6B0EC2CAA604}" type="slidenum">
              <a:rPr lang="en-US" smtClean="0"/>
              <a:t>32</a:t>
            </a:fld>
            <a:endParaRPr lang="en-US"/>
          </a:p>
        </p:txBody>
      </p:sp>
    </p:spTree>
    <p:extLst>
      <p:ext uri="{BB962C8B-B14F-4D97-AF65-F5344CB8AC3E}">
        <p14:creationId xmlns:p14="http://schemas.microsoft.com/office/powerpoint/2010/main" val="13213759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Nuclear reactor</a:t>
            </a:r>
            <a:endParaRPr lang="en-US" dirty="0"/>
          </a:p>
        </p:txBody>
      </p:sp>
      <p:pic>
        <p:nvPicPr>
          <p:cNvPr id="4" name="Content Placeholder 3" descr="nuclearreactionhow2.jpg"/>
          <p:cNvPicPr>
            <a:picLocks noGrp="1" noChangeAspect="1"/>
          </p:cNvPicPr>
          <p:nvPr>
            <p:ph sz="quarter" idx="1"/>
          </p:nvPr>
        </p:nvPicPr>
        <p:blipFill>
          <a:blip r:embed="rId2" cstate="print"/>
          <a:stretch>
            <a:fillRect/>
          </a:stretch>
        </p:blipFill>
        <p:spPr>
          <a:xfrm>
            <a:off x="2976546" y="1660241"/>
            <a:ext cx="5476908" cy="4753542"/>
          </a:xfrm>
          <a:ln w="228600" cap="sq" cmpd="thickThin">
            <a:solidFill>
              <a:srgbClr val="000000"/>
            </a:solidFill>
          </a:ln>
          <a:effectLst>
            <a:innerShdw blurRad="76200">
              <a:srgbClr val="000000"/>
            </a:innerShdw>
          </a:effectLst>
        </p:spPr>
      </p:pic>
      <p:sp>
        <p:nvSpPr>
          <p:cNvPr id="3" name="Slide Number Placeholder 2"/>
          <p:cNvSpPr>
            <a:spLocks noGrp="1"/>
          </p:cNvSpPr>
          <p:nvPr>
            <p:ph type="sldNum" sz="quarter" idx="12"/>
          </p:nvPr>
        </p:nvSpPr>
        <p:spPr/>
        <p:txBody>
          <a:bodyPr/>
          <a:lstStyle/>
          <a:p>
            <a:fld id="{0F06CDC7-86E0-4257-803A-6B0EC2CAA604}" type="slidenum">
              <a:rPr lang="en-US" smtClean="0"/>
              <a:t>33</a:t>
            </a:fld>
            <a:endParaRPr lang="en-US"/>
          </a:p>
        </p:txBody>
      </p:sp>
      <p:sp>
        <p:nvSpPr>
          <p:cNvPr id="5"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9083674" y="6356350"/>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9142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200"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pic>
        <p:nvPicPr>
          <p:cNvPr id="13314" name="Picture 2" descr="http://world-nuclear.org/uploadedImages/org/info/planned_nuclear_power_plants_in_india.png"/>
          <p:cNvPicPr>
            <a:picLocks noChangeAspect="1" noChangeArrowheads="1"/>
          </p:cNvPicPr>
          <p:nvPr/>
        </p:nvPicPr>
        <p:blipFill>
          <a:blip r:embed="rId2" cstate="print"/>
          <a:srcRect/>
          <a:stretch>
            <a:fillRect/>
          </a:stretch>
        </p:blipFill>
        <p:spPr bwMode="auto">
          <a:xfrm>
            <a:off x="2779796" y="365125"/>
            <a:ext cx="5381625" cy="6000750"/>
          </a:xfrm>
          <a:prstGeom prst="rect">
            <a:avLst/>
          </a:prstGeom>
          <a:noFill/>
        </p:spPr>
      </p:pic>
      <p:sp>
        <p:nvSpPr>
          <p:cNvPr id="4" name="Slide Number Placeholder 3"/>
          <p:cNvSpPr>
            <a:spLocks noGrp="1"/>
          </p:cNvSpPr>
          <p:nvPr>
            <p:ph type="sldNum" sz="quarter" idx="12"/>
          </p:nvPr>
        </p:nvSpPr>
        <p:spPr/>
        <p:txBody>
          <a:bodyPr/>
          <a:lstStyle/>
          <a:p>
            <a:fld id="{0F06CDC7-86E0-4257-803A-6B0EC2CAA604}" type="slidenum">
              <a:rPr lang="en-US" smtClean="0"/>
              <a:t>34</a:t>
            </a:fld>
            <a:endParaRPr lang="en-US"/>
          </a:p>
        </p:txBody>
      </p:sp>
      <p:sp>
        <p:nvSpPr>
          <p:cNvPr id="5" name="TextBox 4"/>
          <p:cNvSpPr txBox="1"/>
          <p:nvPr/>
        </p:nvSpPr>
        <p:spPr>
          <a:xfrm>
            <a:off x="3631842" y="6472234"/>
            <a:ext cx="3505319" cy="369332"/>
          </a:xfrm>
          <a:prstGeom prst="rect">
            <a:avLst/>
          </a:prstGeom>
          <a:noFill/>
        </p:spPr>
        <p:txBody>
          <a:bodyPr wrap="none" rtlCol="0">
            <a:spAutoFit/>
          </a:bodyPr>
          <a:lstStyle/>
          <a:p>
            <a:r>
              <a:rPr lang="en-US" b="1" dirty="0" smtClean="0"/>
              <a:t>Source</a:t>
            </a:r>
            <a:r>
              <a:rPr lang="en-US" dirty="0" smtClean="0"/>
              <a:t> : World nuclear association</a:t>
            </a:r>
            <a:endParaRPr lang="en-US" dirty="0"/>
          </a:p>
        </p:txBody>
      </p:sp>
    </p:spTree>
    <p:extLst>
      <p:ext uri="{BB962C8B-B14F-4D97-AF65-F5344CB8AC3E}">
        <p14:creationId xmlns:p14="http://schemas.microsoft.com/office/powerpoint/2010/main" val="277600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Hydropower…</a:t>
            </a:r>
            <a:endParaRPr lang="en-US" dirty="0"/>
          </a:p>
        </p:txBody>
      </p:sp>
      <p:sp>
        <p:nvSpPr>
          <p:cNvPr id="3" name="Content Placeholder 2"/>
          <p:cNvSpPr>
            <a:spLocks noGrp="1"/>
          </p:cNvSpPr>
          <p:nvPr>
            <p:ph sz="quarter" idx="1"/>
          </p:nvPr>
        </p:nvSpPr>
        <p:spPr>
          <a:xfrm>
            <a:off x="1994079" y="1399602"/>
            <a:ext cx="7467600" cy="4873625"/>
          </a:xfrm>
        </p:spPr>
        <p:txBody>
          <a:bodyPr>
            <a:normAutofit/>
          </a:bodyPr>
          <a:lstStyle/>
          <a:p>
            <a:pPr marL="274320" indent="-274320" algn="just">
              <a:buFont typeface="Wingdings"/>
              <a:buChar char=""/>
              <a:defRPr/>
            </a:pPr>
            <a:r>
              <a:rPr lang="en-US" dirty="0" smtClean="0"/>
              <a:t>Hydro helps power generation in 160 countries. </a:t>
            </a:r>
          </a:p>
          <a:p>
            <a:pPr marL="274320" indent="-274320" algn="just">
              <a:buFont typeface="Wingdings"/>
              <a:buChar char=""/>
              <a:defRPr/>
            </a:pPr>
            <a:r>
              <a:rPr lang="en-US" dirty="0" smtClean="0"/>
              <a:t>Five countries make up more than half of the world’s hydropower production: Brazil, Canada, China, Russia and the USA. </a:t>
            </a:r>
          </a:p>
          <a:p>
            <a:pPr marL="0" indent="0" algn="just">
              <a:buNone/>
              <a:defRPr/>
            </a:pPr>
            <a:endParaRPr lang="en-US" dirty="0"/>
          </a:p>
        </p:txBody>
      </p:sp>
      <p:pic>
        <p:nvPicPr>
          <p:cNvPr id="6146" name="Picture 2" descr="http://water.usgs.gov/edu/graphics/wuhytypicalplan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683" y="3072703"/>
            <a:ext cx="5907024" cy="37164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fuelcellstore.com/image/data/hydro-energ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3836415"/>
            <a:ext cx="5305425" cy="2952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F06CDC7-86E0-4257-803A-6B0EC2CAA604}" type="slidenum">
              <a:rPr lang="en-US" smtClean="0"/>
              <a:t>35</a:t>
            </a:fld>
            <a:endParaRPr lang="en-US"/>
          </a:p>
        </p:txBody>
      </p:sp>
      <p:sp>
        <p:nvSpPr>
          <p:cNvPr id="7"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38200" y="6512167"/>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1029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146"/>
                                        </p:tgtEl>
                                        <p:attrNameLst>
                                          <p:attrName>style.visibility</p:attrName>
                                        </p:attrNameLst>
                                      </p:cBhvr>
                                      <p:to>
                                        <p:strVal val="visible"/>
                                      </p:to>
                                    </p:set>
                                    <p:animEffect transition="in" filter="fade">
                                      <p:cBhvr>
                                        <p:cTn id="28" dur="1000"/>
                                        <p:tgtEl>
                                          <p:spTgt spid="6146"/>
                                        </p:tgtEl>
                                      </p:cBhvr>
                                    </p:animEffect>
                                    <p:anim calcmode="lin" valueType="num">
                                      <p:cBhvr>
                                        <p:cTn id="29" dur="1000" fill="hold"/>
                                        <p:tgtEl>
                                          <p:spTgt spid="6146"/>
                                        </p:tgtEl>
                                        <p:attrNameLst>
                                          <p:attrName>ppt_x</p:attrName>
                                        </p:attrNameLst>
                                      </p:cBhvr>
                                      <p:tavLst>
                                        <p:tav tm="0">
                                          <p:val>
                                            <p:strVal val="#ppt_x"/>
                                          </p:val>
                                        </p:tav>
                                        <p:tav tm="100000">
                                          <p:val>
                                            <p:strVal val="#ppt_x"/>
                                          </p:val>
                                        </p:tav>
                                      </p:tavLst>
                                    </p:anim>
                                    <p:anim calcmode="lin" valueType="num">
                                      <p:cBhvr>
                                        <p:cTn id="30"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The Changing Role of Hydropower</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38200" y="2141622"/>
            <a:ext cx="10064262" cy="4873625"/>
          </a:xfrm>
        </p:spPr>
        <p:txBody>
          <a:bodyPr>
            <a:normAutofit/>
          </a:bodyPr>
          <a:lstStyle/>
          <a:p>
            <a:pPr marL="274320" indent="-274320" algn="just">
              <a:buFont typeface="Wingdings"/>
              <a:buChar char=""/>
              <a:defRPr/>
            </a:pPr>
            <a:r>
              <a:rPr lang="en-US" dirty="0" smtClean="0">
                <a:latin typeface="Times New Roman" panose="02020603050405020304" pitchFamily="18" charset="0"/>
                <a:cs typeface="Times New Roman" panose="02020603050405020304" pitchFamily="18" charset="0"/>
              </a:rPr>
              <a:t>There are 45,000 large dams in the world and the majority do not have a hydro component. Need to use it for power generation</a:t>
            </a:r>
          </a:p>
          <a:p>
            <a:pPr marL="274320" indent="-274320" algn="just">
              <a:buFont typeface="Wingdings"/>
              <a:buChar char=""/>
              <a:defRPr/>
            </a:pPr>
            <a:endParaRPr lang="en-US" dirty="0" smtClean="0">
              <a:latin typeface="Times New Roman" panose="02020603050405020304" pitchFamily="18" charset="0"/>
              <a:cs typeface="Times New Roman" panose="02020603050405020304" pitchFamily="18" charset="0"/>
            </a:endParaRPr>
          </a:p>
          <a:p>
            <a:pPr marL="274320" indent="-274320" algn="just">
              <a:buFont typeface="Wingdings"/>
              <a:buChar char=""/>
              <a:defRPr/>
            </a:pPr>
            <a:r>
              <a:rPr lang="en-US" dirty="0" smtClean="0">
                <a:latin typeface="Times New Roman" panose="02020603050405020304" pitchFamily="18" charset="0"/>
                <a:cs typeface="Times New Roman" panose="02020603050405020304" pitchFamily="18" charset="0"/>
              </a:rPr>
              <a:t>Long-term economic advantage. Operating costs minimal-autonomy from the fuel price is a distinct advantage. </a:t>
            </a:r>
          </a:p>
          <a:p>
            <a:pPr marL="274320" indent="-274320" algn="just">
              <a:buFont typeface="Wingdings"/>
              <a:buChar char=""/>
              <a:defRPr/>
            </a:pPr>
            <a:endParaRPr lang="en-US" dirty="0" smtClean="0">
              <a:latin typeface="Times New Roman" panose="02020603050405020304" pitchFamily="18" charset="0"/>
              <a:cs typeface="Times New Roman" panose="02020603050405020304" pitchFamily="18" charset="0"/>
            </a:endParaRPr>
          </a:p>
          <a:p>
            <a:pPr marL="274320" indent="-274320" algn="just">
              <a:buFont typeface="Wingdings"/>
              <a:buChar char=""/>
              <a:defRPr/>
            </a:pPr>
            <a:r>
              <a:rPr lang="en-US" dirty="0" smtClean="0">
                <a:latin typeface="Times New Roman" panose="02020603050405020304" pitchFamily="18" charset="0"/>
                <a:cs typeface="Times New Roman" panose="02020603050405020304" pitchFamily="18" charset="0"/>
              </a:rPr>
              <a:t>Water management- multipurpose hydro reservoirs can bring security of water supply as well as power.</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06CDC7-86E0-4257-803A-6B0EC2CAA604}" type="slidenum">
              <a:rPr lang="en-US" smtClean="0"/>
              <a:t>36</a:t>
            </a:fld>
            <a:endParaRPr lang="en-US"/>
          </a:p>
        </p:txBody>
      </p:sp>
    </p:spTree>
    <p:extLst>
      <p:ext uri="{BB962C8B-B14F-4D97-AF65-F5344CB8AC3E}">
        <p14:creationId xmlns:p14="http://schemas.microsoft.com/office/powerpoint/2010/main" val="111882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latin typeface="Times New Roman" panose="02020603050405020304" pitchFamily="18" charset="0"/>
                <a:cs typeface="Times New Roman" panose="02020603050405020304" pitchFamily="18" charset="0"/>
              </a:rPr>
              <a:t>Disadvantages</a:t>
            </a:r>
            <a:endParaRPr lang="en-US" dirty="0">
              <a:latin typeface="Times New Roman" panose="02020603050405020304" pitchFamily="18" charset="0"/>
              <a:cs typeface="Times New Roman" panose="02020603050405020304" pitchFamily="18" charset="0"/>
            </a:endParaRPr>
          </a:p>
        </p:txBody>
      </p:sp>
      <p:sp>
        <p:nvSpPr>
          <p:cNvPr id="54275" name="Content Placeholder 2"/>
          <p:cNvSpPr>
            <a:spLocks noGrp="1"/>
          </p:cNvSpPr>
          <p:nvPr>
            <p:ph sz="quarter" idx="1"/>
          </p:nvPr>
        </p:nvSpPr>
        <p:spPr>
          <a:xfrm>
            <a:off x="1981200" y="1600201"/>
            <a:ext cx="7467600" cy="4873625"/>
          </a:xfrm>
        </p:spPr>
        <p:txBody>
          <a:bodyPr/>
          <a:lstStyle/>
          <a:p>
            <a:pPr eaLnBrk="1" hangingPunct="1"/>
            <a:r>
              <a:rPr lang="en-US" dirty="0" smtClean="0">
                <a:latin typeface="Times New Roman" panose="02020603050405020304" pitchFamily="18" charset="0"/>
                <a:cs typeface="Times New Roman" panose="02020603050405020304" pitchFamily="18" charset="0"/>
              </a:rPr>
              <a:t>Water logging</a:t>
            </a:r>
          </a:p>
          <a:p>
            <a:pPr eaLnBrk="1" hangingPunct="1"/>
            <a:r>
              <a:rPr lang="en-US" dirty="0" smtClean="0">
                <a:latin typeface="Times New Roman" panose="02020603050405020304" pitchFamily="18" charset="0"/>
                <a:cs typeface="Times New Roman" panose="02020603050405020304" pitchFamily="18" charset="0"/>
              </a:rPr>
              <a:t>Salinity of lands</a:t>
            </a:r>
          </a:p>
          <a:p>
            <a:pPr eaLnBrk="1" hangingPunct="1"/>
            <a:r>
              <a:rPr lang="en-US" dirty="0" smtClean="0">
                <a:latin typeface="Times New Roman" panose="02020603050405020304" pitchFamily="18" charset="0"/>
                <a:cs typeface="Times New Roman" panose="02020603050405020304" pitchFamily="18" charset="0"/>
              </a:rPr>
              <a:t>Siltation of reservoirs</a:t>
            </a:r>
          </a:p>
          <a:p>
            <a:pPr eaLnBrk="1" hangingPunct="1"/>
            <a:r>
              <a:rPr lang="en-US" dirty="0" smtClean="0">
                <a:latin typeface="Times New Roman" panose="02020603050405020304" pitchFamily="18" charset="0"/>
                <a:cs typeface="Times New Roman" panose="02020603050405020304" pitchFamily="18" charset="0"/>
              </a:rPr>
              <a:t>Submergence of forest lands and villages</a:t>
            </a:r>
          </a:p>
          <a:p>
            <a:pPr eaLnBrk="1" hangingPunct="1"/>
            <a:r>
              <a:rPr lang="en-US" dirty="0" smtClean="0">
                <a:latin typeface="Times New Roman" panose="02020603050405020304" pitchFamily="18" charset="0"/>
                <a:cs typeface="Times New Roman" panose="02020603050405020304" pitchFamily="18" charset="0"/>
              </a:rPr>
              <a:t>Displacement and rehabilitation of people affected</a:t>
            </a:r>
          </a:p>
          <a:p>
            <a:pPr eaLnBrk="1" hangingPunct="1"/>
            <a:r>
              <a:rPr lang="en-US" dirty="0" smtClean="0">
                <a:latin typeface="Times New Roman" panose="02020603050405020304" pitchFamily="18" charset="0"/>
                <a:cs typeface="Times New Roman" panose="02020603050405020304" pitchFamily="18" charset="0"/>
              </a:rPr>
              <a:t>Possibility of earthquakes</a:t>
            </a:r>
          </a:p>
          <a:p>
            <a:pPr eaLnBrk="1" hangingPunct="1"/>
            <a:endParaRPr lang="en-US" dirty="0" smtClean="0"/>
          </a:p>
        </p:txBody>
      </p:sp>
      <p:sp>
        <p:nvSpPr>
          <p:cNvPr id="3" name="Slide Number Placeholder 2"/>
          <p:cNvSpPr>
            <a:spLocks noGrp="1"/>
          </p:cNvSpPr>
          <p:nvPr>
            <p:ph type="sldNum" sz="quarter" idx="12"/>
          </p:nvPr>
        </p:nvSpPr>
        <p:spPr/>
        <p:txBody>
          <a:bodyPr/>
          <a:lstStyle/>
          <a:p>
            <a:fld id="{0F06CDC7-86E0-4257-803A-6B0EC2CAA604}" type="slidenum">
              <a:rPr lang="en-US" smtClean="0"/>
              <a:t>37</a:t>
            </a:fld>
            <a:endParaRPr lang="en-US"/>
          </a:p>
        </p:txBody>
      </p:sp>
    </p:spTree>
    <p:extLst>
      <p:ext uri="{BB962C8B-B14F-4D97-AF65-F5344CB8AC3E}">
        <p14:creationId xmlns:p14="http://schemas.microsoft.com/office/powerpoint/2010/main" val="225050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1000"/>
                                        <p:tgtEl>
                                          <p:spTgt spid="54275">
                                            <p:txEl>
                                              <p:pRg st="0" end="0"/>
                                            </p:txEl>
                                          </p:spTgt>
                                        </p:tgtEl>
                                      </p:cBhvr>
                                    </p:animEffect>
                                    <p:anim calcmode="lin" valueType="num">
                                      <p:cBhvr>
                                        <p:cTn id="8" dur="1000" fill="hold"/>
                                        <p:tgtEl>
                                          <p:spTgt spid="542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42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4275">
                                            <p:txEl>
                                              <p:pRg st="1" end="1"/>
                                            </p:txEl>
                                          </p:spTgt>
                                        </p:tgtEl>
                                        <p:attrNameLst>
                                          <p:attrName>style.visibility</p:attrName>
                                        </p:attrNameLst>
                                      </p:cBhvr>
                                      <p:to>
                                        <p:strVal val="visible"/>
                                      </p:to>
                                    </p:set>
                                    <p:animEffect transition="in" filter="fade">
                                      <p:cBhvr>
                                        <p:cTn id="14" dur="1000"/>
                                        <p:tgtEl>
                                          <p:spTgt spid="54275">
                                            <p:txEl>
                                              <p:pRg st="1" end="1"/>
                                            </p:txEl>
                                          </p:spTgt>
                                        </p:tgtEl>
                                      </p:cBhvr>
                                    </p:animEffect>
                                    <p:anim calcmode="lin" valueType="num">
                                      <p:cBhvr>
                                        <p:cTn id="15" dur="1000" fill="hold"/>
                                        <p:tgtEl>
                                          <p:spTgt spid="542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42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4275">
                                            <p:txEl>
                                              <p:pRg st="2" end="2"/>
                                            </p:txEl>
                                          </p:spTgt>
                                        </p:tgtEl>
                                        <p:attrNameLst>
                                          <p:attrName>style.visibility</p:attrName>
                                        </p:attrNameLst>
                                      </p:cBhvr>
                                      <p:to>
                                        <p:strVal val="visible"/>
                                      </p:to>
                                    </p:set>
                                    <p:animEffect transition="in" filter="fade">
                                      <p:cBhvr>
                                        <p:cTn id="21" dur="1000"/>
                                        <p:tgtEl>
                                          <p:spTgt spid="54275">
                                            <p:txEl>
                                              <p:pRg st="2" end="2"/>
                                            </p:txEl>
                                          </p:spTgt>
                                        </p:tgtEl>
                                      </p:cBhvr>
                                    </p:animEffect>
                                    <p:anim calcmode="lin" valueType="num">
                                      <p:cBhvr>
                                        <p:cTn id="22" dur="1000" fill="hold"/>
                                        <p:tgtEl>
                                          <p:spTgt spid="542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42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4275">
                                            <p:txEl>
                                              <p:pRg st="3" end="3"/>
                                            </p:txEl>
                                          </p:spTgt>
                                        </p:tgtEl>
                                        <p:attrNameLst>
                                          <p:attrName>style.visibility</p:attrName>
                                        </p:attrNameLst>
                                      </p:cBhvr>
                                      <p:to>
                                        <p:strVal val="visible"/>
                                      </p:to>
                                    </p:set>
                                    <p:animEffect transition="in" filter="fade">
                                      <p:cBhvr>
                                        <p:cTn id="28" dur="1000"/>
                                        <p:tgtEl>
                                          <p:spTgt spid="54275">
                                            <p:txEl>
                                              <p:pRg st="3" end="3"/>
                                            </p:txEl>
                                          </p:spTgt>
                                        </p:tgtEl>
                                      </p:cBhvr>
                                    </p:animEffect>
                                    <p:anim calcmode="lin" valueType="num">
                                      <p:cBhvr>
                                        <p:cTn id="29" dur="1000" fill="hold"/>
                                        <p:tgtEl>
                                          <p:spTgt spid="542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42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4275">
                                            <p:txEl>
                                              <p:pRg st="4" end="4"/>
                                            </p:txEl>
                                          </p:spTgt>
                                        </p:tgtEl>
                                        <p:attrNameLst>
                                          <p:attrName>style.visibility</p:attrName>
                                        </p:attrNameLst>
                                      </p:cBhvr>
                                      <p:to>
                                        <p:strVal val="visible"/>
                                      </p:to>
                                    </p:set>
                                    <p:animEffect transition="in" filter="fade">
                                      <p:cBhvr>
                                        <p:cTn id="35" dur="1000"/>
                                        <p:tgtEl>
                                          <p:spTgt spid="54275">
                                            <p:txEl>
                                              <p:pRg st="4" end="4"/>
                                            </p:txEl>
                                          </p:spTgt>
                                        </p:tgtEl>
                                      </p:cBhvr>
                                    </p:animEffect>
                                    <p:anim calcmode="lin" valueType="num">
                                      <p:cBhvr>
                                        <p:cTn id="36" dur="1000" fill="hold"/>
                                        <p:tgtEl>
                                          <p:spTgt spid="542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42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4275">
                                            <p:txEl>
                                              <p:pRg st="5" end="5"/>
                                            </p:txEl>
                                          </p:spTgt>
                                        </p:tgtEl>
                                        <p:attrNameLst>
                                          <p:attrName>style.visibility</p:attrName>
                                        </p:attrNameLst>
                                      </p:cBhvr>
                                      <p:to>
                                        <p:strVal val="visible"/>
                                      </p:to>
                                    </p:set>
                                    <p:animEffect transition="in" filter="fade">
                                      <p:cBhvr>
                                        <p:cTn id="42" dur="1000"/>
                                        <p:tgtEl>
                                          <p:spTgt spid="54275">
                                            <p:txEl>
                                              <p:pRg st="5" end="5"/>
                                            </p:txEl>
                                          </p:spTgt>
                                        </p:tgtEl>
                                      </p:cBhvr>
                                    </p:animEffect>
                                    <p:anim calcmode="lin" valueType="num">
                                      <p:cBhvr>
                                        <p:cTn id="43" dur="1000" fill="hold"/>
                                        <p:tgtEl>
                                          <p:spTgt spid="542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427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Solar energy</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1981200" y="1600201"/>
            <a:ext cx="7467600" cy="4873625"/>
          </a:xfrm>
        </p:spPr>
        <p:txBody>
          <a:bodyPr>
            <a:normAutofit/>
          </a:bodyPr>
          <a:lstStyle/>
          <a:p>
            <a:pPr marL="274320" indent="-274320" algn="just">
              <a:buFont typeface="Wingdings"/>
              <a:buChar char=""/>
              <a:defRPr/>
            </a:pPr>
            <a:r>
              <a:rPr lang="en-US" dirty="0" smtClean="0">
                <a:latin typeface="Times New Roman" panose="02020603050405020304" pitchFamily="18" charset="0"/>
                <a:cs typeface="Times New Roman" panose="02020603050405020304" pitchFamily="18" charset="0"/>
              </a:rPr>
              <a:t>The Sun is the most abundant permanent source of energy for its planet Earth. </a:t>
            </a:r>
          </a:p>
          <a:p>
            <a:pPr marL="274320" indent="-274320" algn="just">
              <a:buFont typeface="Wingdings"/>
              <a:buChar char=""/>
              <a:defRPr/>
            </a:pPr>
            <a:endParaRPr lang="en-US" dirty="0" smtClean="0">
              <a:latin typeface="Times New Roman" panose="02020603050405020304" pitchFamily="18" charset="0"/>
              <a:cs typeface="Times New Roman" panose="02020603050405020304" pitchFamily="18" charset="0"/>
            </a:endParaRPr>
          </a:p>
          <a:p>
            <a:pPr marL="274320" indent="-274320" algn="just">
              <a:buFont typeface="Wingdings"/>
              <a:buChar char=""/>
              <a:defRPr/>
            </a:pPr>
            <a:r>
              <a:rPr lang="en-US" dirty="0" smtClean="0">
                <a:latin typeface="Times New Roman" panose="02020603050405020304" pitchFamily="18" charset="0"/>
                <a:cs typeface="Times New Roman" panose="02020603050405020304" pitchFamily="18" charset="0"/>
              </a:rPr>
              <a:t>Solar energy is available both </a:t>
            </a:r>
          </a:p>
          <a:p>
            <a:pPr marL="640080" lvl="1" indent="-274320" algn="just">
              <a:buFont typeface="Wingdings 2"/>
              <a:buChar char=""/>
              <a:defRPr/>
            </a:pPr>
            <a:r>
              <a:rPr lang="en-US" dirty="0" smtClean="0">
                <a:latin typeface="Times New Roman" panose="02020603050405020304" pitchFamily="18" charset="0"/>
                <a:cs typeface="Times New Roman" panose="02020603050405020304" pitchFamily="18" charset="0"/>
              </a:rPr>
              <a:t>directly as solar radiation and </a:t>
            </a:r>
          </a:p>
          <a:p>
            <a:pPr marL="640080" lvl="1" indent="-274320" algn="just">
              <a:buFont typeface="Wingdings 2"/>
              <a:buChar char=""/>
              <a:defRPr/>
            </a:pPr>
            <a:r>
              <a:rPr lang="en-US" dirty="0" smtClean="0">
                <a:latin typeface="Times New Roman" panose="02020603050405020304" pitchFamily="18" charset="0"/>
                <a:cs typeface="Times New Roman" panose="02020603050405020304" pitchFamily="18" charset="0"/>
              </a:rPr>
              <a:t>indirectly in the form of power from wind, biomass, hydro, and marine sources.</a:t>
            </a:r>
          </a:p>
        </p:txBody>
      </p:sp>
      <p:pic>
        <p:nvPicPr>
          <p:cNvPr id="1026" name="Picture 2" descr="http://www.solarpv-pune.org/wp-content/uploads/2014/09/Top-10-Solar-Systems-In-The-Mar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1611" y="4391374"/>
            <a:ext cx="4616311" cy="24666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F06CDC7-86E0-4257-803A-6B0EC2CAA604}" type="slidenum">
              <a:rPr lang="en-US" smtClean="0"/>
              <a:t>38</a:t>
            </a:fld>
            <a:endParaRPr lang="en-US"/>
          </a:p>
        </p:txBody>
      </p:sp>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7471611" y="6581001"/>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292122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Devices</a:t>
            </a:r>
            <a:endParaRPr lang="en-US" dirty="0">
              <a:latin typeface="Times New Roman" panose="02020603050405020304" pitchFamily="18" charset="0"/>
              <a:cs typeface="Times New Roman" panose="02020603050405020304" pitchFamily="18" charset="0"/>
            </a:endParaRPr>
          </a:p>
        </p:txBody>
      </p:sp>
      <p:sp>
        <p:nvSpPr>
          <p:cNvPr id="58371" name="Content Placeholder 2"/>
          <p:cNvSpPr>
            <a:spLocks noGrp="1"/>
          </p:cNvSpPr>
          <p:nvPr>
            <p:ph sz="quarter" idx="1"/>
          </p:nvPr>
        </p:nvSpPr>
        <p:spPr>
          <a:xfrm>
            <a:off x="0" y="1482726"/>
            <a:ext cx="12192001" cy="2475664"/>
          </a:xfrm>
        </p:spPr>
        <p:txBody>
          <a:bodyPr>
            <a:noAutofit/>
          </a:bodyPr>
          <a:lstStyle/>
          <a:p>
            <a:pPr algn="just" eaLnBrk="1" hangingPunct="1"/>
            <a:endParaRPr lang="en-US" dirty="0" smtClean="0">
              <a:latin typeface="Times New Roman" panose="02020603050405020304" pitchFamily="18" charset="0"/>
              <a:cs typeface="Times New Roman" panose="02020603050405020304" pitchFamily="18" charset="0"/>
            </a:endParaRPr>
          </a:p>
          <a:p>
            <a:pPr algn="just" eaLnBrk="1" hangingPunct="1"/>
            <a:r>
              <a:rPr lang="en-US" dirty="0" smtClean="0">
                <a:latin typeface="Times New Roman" panose="02020603050405020304" pitchFamily="18" charset="0"/>
                <a:cs typeface="Times New Roman" panose="02020603050405020304" pitchFamily="18" charset="0"/>
              </a:rPr>
              <a:t>There are two basic types of device currently used to capture and utilize solar radiation:</a:t>
            </a:r>
          </a:p>
          <a:p>
            <a:pPr lvl="1" algn="just" eaLnBrk="1" hangingPunct="1"/>
            <a:endParaRPr lang="en-US" dirty="0">
              <a:solidFill>
                <a:srgbClr val="FF0000"/>
              </a:solidFill>
              <a:latin typeface="Times New Roman" panose="02020603050405020304" pitchFamily="18" charset="0"/>
              <a:cs typeface="Times New Roman" panose="02020603050405020304" pitchFamily="18" charset="0"/>
            </a:endParaRPr>
          </a:p>
          <a:p>
            <a:pPr lvl="1" algn="just" eaLnBrk="1" hangingPunct="1"/>
            <a:r>
              <a:rPr lang="en-US" dirty="0">
                <a:solidFill>
                  <a:srgbClr val="FF0000"/>
                </a:solidFill>
                <a:latin typeface="Times New Roman" panose="02020603050405020304" pitchFamily="18" charset="0"/>
                <a:cs typeface="Times New Roman" panose="02020603050405020304" pitchFamily="18" charset="0"/>
              </a:rPr>
              <a:t>S</a:t>
            </a:r>
            <a:r>
              <a:rPr lang="en-US" dirty="0" smtClean="0">
                <a:solidFill>
                  <a:srgbClr val="FF0000"/>
                </a:solidFill>
                <a:latin typeface="Times New Roman" panose="02020603050405020304" pitchFamily="18" charset="0"/>
                <a:cs typeface="Times New Roman" panose="02020603050405020304" pitchFamily="18" charset="0"/>
              </a:rPr>
              <a:t>olar thermal collectors, </a:t>
            </a:r>
            <a:r>
              <a:rPr lang="en-US" dirty="0" smtClean="0">
                <a:latin typeface="Times New Roman" panose="02020603050405020304" pitchFamily="18" charset="0"/>
                <a:cs typeface="Times New Roman" panose="02020603050405020304" pitchFamily="18" charset="0"/>
              </a:rPr>
              <a:t>which are used to heat air, </a:t>
            </a:r>
          </a:p>
          <a:p>
            <a:pPr marL="457200" lvl="1" indent="0" algn="just" eaLnBrk="1" hangingPunct="1">
              <a:buNone/>
            </a:pPr>
            <a:r>
              <a:rPr lang="en-US" dirty="0" smtClean="0">
                <a:latin typeface="Times New Roman" panose="02020603050405020304" pitchFamily="18" charset="0"/>
                <a:cs typeface="Times New Roman" panose="02020603050405020304" pitchFamily="18" charset="0"/>
              </a:rPr>
              <a:t>water or other liquids, depending on the application</a:t>
            </a:r>
          </a:p>
          <a:p>
            <a:pPr lvl="1" algn="just" eaLnBrk="1" hangingPunct="1"/>
            <a:endParaRPr lang="en-US" dirty="0" smtClean="0">
              <a:latin typeface="Times New Roman" panose="02020603050405020304" pitchFamily="18" charset="0"/>
              <a:cs typeface="Times New Roman" panose="02020603050405020304" pitchFamily="18" charset="0"/>
            </a:endParaRPr>
          </a:p>
          <a:p>
            <a:pPr lvl="1" algn="just" eaLnBrk="1" hangingPunct="1"/>
            <a:r>
              <a:rPr lang="en-US" dirty="0" smtClean="0">
                <a:solidFill>
                  <a:srgbClr val="FF0000"/>
                </a:solidFill>
                <a:latin typeface="Times New Roman" panose="02020603050405020304" pitchFamily="18" charset="0"/>
                <a:cs typeface="Times New Roman" panose="02020603050405020304" pitchFamily="18" charset="0"/>
              </a:rPr>
              <a:t>Photovoltaic (PV) collectors</a:t>
            </a:r>
            <a:r>
              <a:rPr lang="en-US" dirty="0" smtClean="0">
                <a:latin typeface="Times New Roman" panose="02020603050405020304" pitchFamily="18" charset="0"/>
                <a:cs typeface="Times New Roman" panose="02020603050405020304" pitchFamily="18" charset="0"/>
              </a:rPr>
              <a:t>, which convert </a:t>
            </a:r>
          </a:p>
          <a:p>
            <a:pPr marL="457200" lvl="1" indent="0" algn="just" eaLnBrk="1" hangingPunct="1">
              <a:buNone/>
            </a:pPr>
            <a:r>
              <a:rPr lang="en-US" dirty="0" smtClean="0">
                <a:latin typeface="Times New Roman" panose="02020603050405020304" pitchFamily="18" charset="0"/>
                <a:cs typeface="Times New Roman" panose="02020603050405020304" pitchFamily="18" charset="0"/>
              </a:rPr>
              <a:t>sunlight directly into electricity.</a:t>
            </a:r>
          </a:p>
        </p:txBody>
      </p:sp>
      <p:pic>
        <p:nvPicPr>
          <p:cNvPr id="2050" name="Picture 2" descr="https://cdn3.bigcommerce.com/s-z25w13u/product_images/uploaded_images/solar-panel-diagr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1717" y="3097416"/>
            <a:ext cx="3846491" cy="32589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F06CDC7-86E0-4257-803A-6B0EC2CAA604}" type="slidenum">
              <a:rPr lang="en-US" smtClean="0"/>
              <a:t>39</a:t>
            </a:fld>
            <a:endParaRPr lang="en-US"/>
          </a:p>
        </p:txBody>
      </p:sp>
    </p:spTree>
    <p:extLst>
      <p:ext uri="{BB962C8B-B14F-4D97-AF65-F5344CB8AC3E}">
        <p14:creationId xmlns:p14="http://schemas.microsoft.com/office/powerpoint/2010/main" val="416494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1974" y="2808442"/>
            <a:ext cx="9224211" cy="2655721"/>
          </a:xfrm>
        </p:spPr>
        <p:txBody>
          <a:bodyPr>
            <a:noAutofit/>
          </a:bodyPr>
          <a:lstStyle/>
          <a:p>
            <a:pPr algn="l"/>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1. Tropical forests</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2. Deciduous and coniferous forests</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3. Grasslands /Savannas</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4. Desert </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5. Tundra forests</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2000" i="1" dirty="0" smtClean="0">
                <a:latin typeface="Times New Roman" panose="02020603050405020304" pitchFamily="18" charset="0"/>
                <a:cs typeface="Times New Roman" panose="02020603050405020304" pitchFamily="18" charset="0"/>
              </a:rPr>
              <a:t/>
            </a:r>
            <a:br>
              <a:rPr lang="en-US" sz="2000" i="1" dirty="0" smtClean="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0F06CDC7-86E0-4257-803A-6B0EC2CAA604}" type="slidenum">
              <a:rPr lang="en-US" smtClean="0"/>
              <a:t>4</a:t>
            </a:fld>
            <a:endParaRPr lang="en-US"/>
          </a:p>
        </p:txBody>
      </p:sp>
      <p:sp>
        <p:nvSpPr>
          <p:cNvPr id="7" name="Rectangle 6"/>
          <p:cNvSpPr/>
          <p:nvPr/>
        </p:nvSpPr>
        <p:spPr>
          <a:xfrm>
            <a:off x="1063185" y="1331480"/>
            <a:ext cx="7977784" cy="584775"/>
          </a:xfrm>
          <a:prstGeom prst="rect">
            <a:avLst/>
          </a:prstGeom>
        </p:spPr>
        <p:txBody>
          <a:bodyPr wrap="square">
            <a:spAutoFit/>
          </a:bodyPr>
          <a:lstStyle/>
          <a:p>
            <a:r>
              <a:rPr lang="en-US" sz="3200" dirty="0" smtClean="0">
                <a:solidFill>
                  <a:prstClr val="black"/>
                </a:solidFill>
                <a:latin typeface="Times New Roman" panose="02020603050405020304" pitchFamily="18" charset="0"/>
                <a:cs typeface="Times New Roman" panose="02020603050405020304" pitchFamily="18" charset="0"/>
              </a:rPr>
              <a:t>Classified </a:t>
            </a:r>
            <a:r>
              <a:rPr lang="en-US" sz="3200" dirty="0">
                <a:solidFill>
                  <a:prstClr val="black"/>
                </a:solidFill>
                <a:latin typeface="Times New Roman" panose="02020603050405020304" pitchFamily="18" charset="0"/>
                <a:cs typeface="Times New Roman" panose="02020603050405020304" pitchFamily="18" charset="0"/>
              </a:rPr>
              <a:t>based on temperature and </a:t>
            </a:r>
            <a:r>
              <a:rPr lang="en-US" sz="3200" dirty="0" smtClean="0">
                <a:solidFill>
                  <a:prstClr val="black"/>
                </a:solidFill>
                <a:latin typeface="Times New Roman" panose="02020603050405020304" pitchFamily="18" charset="0"/>
                <a:cs typeface="Times New Roman" panose="02020603050405020304" pitchFamily="18" charset="0"/>
              </a:rPr>
              <a:t>rainfall:</a:t>
            </a:r>
            <a:endParaRPr lang="en-US" dirty="0"/>
          </a:p>
        </p:txBody>
      </p:sp>
    </p:spTree>
    <p:extLst>
      <p:ext uri="{BB962C8B-B14F-4D97-AF65-F5344CB8AC3E}">
        <p14:creationId xmlns:p14="http://schemas.microsoft.com/office/powerpoint/2010/main" val="4054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Solar thermal collector</a:t>
            </a:r>
            <a:endParaRPr lang="en-US" dirty="0"/>
          </a:p>
        </p:txBody>
      </p:sp>
      <p:pic>
        <p:nvPicPr>
          <p:cNvPr id="6" name="Content Placeholder 5" descr="london.jpg"/>
          <p:cNvPicPr>
            <a:picLocks noGrp="1" noChangeAspect="1"/>
          </p:cNvPicPr>
          <p:nvPr>
            <p:ph sz="quarter" idx="1"/>
          </p:nvPr>
        </p:nvPicPr>
        <p:blipFill>
          <a:blip r:embed="rId2" cstate="print"/>
          <a:stretch>
            <a:fillRect/>
          </a:stretch>
        </p:blipFill>
        <p:spPr>
          <a:xfrm>
            <a:off x="2524116" y="1661700"/>
            <a:ext cx="6357966" cy="4768474"/>
          </a:xfrm>
          <a:ln w="228600" cap="sq" cmpd="thickThin">
            <a:solidFill>
              <a:srgbClr val="000000"/>
            </a:solidFill>
          </a:ln>
          <a:effectLst>
            <a:innerShdw blurRad="76200">
              <a:srgbClr val="000000"/>
            </a:innerShdw>
          </a:effectLst>
        </p:spPr>
      </p:pic>
      <p:sp>
        <p:nvSpPr>
          <p:cNvPr id="3" name="Slide Number Placeholder 2"/>
          <p:cNvSpPr>
            <a:spLocks noGrp="1"/>
          </p:cNvSpPr>
          <p:nvPr>
            <p:ph type="sldNum" sz="quarter" idx="12"/>
          </p:nvPr>
        </p:nvSpPr>
        <p:spPr/>
        <p:txBody>
          <a:bodyPr/>
          <a:lstStyle/>
          <a:p>
            <a:fld id="{0F06CDC7-86E0-4257-803A-6B0EC2CAA604}" type="slidenum">
              <a:rPr lang="en-US" smtClean="0"/>
              <a:t>40</a:t>
            </a:fld>
            <a:endParaRPr lang="en-US"/>
          </a:p>
        </p:txBody>
      </p:sp>
      <p:sp>
        <p:nvSpPr>
          <p:cNvPr id="5"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2524116" y="6153175"/>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8988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PV cell- roof top solar panels</a:t>
            </a:r>
            <a:endParaRPr lang="en-US" dirty="0"/>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674997" y="2492375"/>
            <a:ext cx="6350000" cy="4229100"/>
          </a:xfrm>
        </p:spPr>
      </p:pic>
      <p:pic>
        <p:nvPicPr>
          <p:cNvPr id="63493" name="Picture 5" descr="File:Solar cell.png">
            <a:hlinkClick r:id="rId3"/>
          </p:cNvPr>
          <p:cNvPicPr>
            <a:picLocks noChangeAspect="1" noChangeArrowheads="1"/>
          </p:cNvPicPr>
          <p:nvPr/>
        </p:nvPicPr>
        <p:blipFill>
          <a:blip r:embed="rId4" cstate="print"/>
          <a:srcRect/>
          <a:stretch>
            <a:fillRect/>
          </a:stretch>
        </p:blipFill>
        <p:spPr bwMode="auto">
          <a:xfrm>
            <a:off x="129596" y="2182645"/>
            <a:ext cx="4214842" cy="3769873"/>
          </a:xfrm>
          <a:prstGeom prst="rect">
            <a:avLst/>
          </a:prstGeom>
          <a:noFill/>
        </p:spPr>
      </p:pic>
      <p:sp>
        <p:nvSpPr>
          <p:cNvPr id="4" name="Slide Number Placeholder 3"/>
          <p:cNvSpPr>
            <a:spLocks noGrp="1"/>
          </p:cNvSpPr>
          <p:nvPr>
            <p:ph type="sldNum" sz="quarter" idx="12"/>
          </p:nvPr>
        </p:nvSpPr>
        <p:spPr/>
        <p:txBody>
          <a:bodyPr/>
          <a:lstStyle/>
          <a:p>
            <a:fld id="{0F06CDC7-86E0-4257-803A-6B0EC2CAA604}" type="slidenum">
              <a:rPr lang="en-US" smtClean="0"/>
              <a:t>41</a:t>
            </a:fld>
            <a:endParaRPr lang="en-US"/>
          </a:p>
        </p:txBody>
      </p:sp>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129596" y="6444476"/>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257735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fade">
                                      <p:cBhvr>
                                        <p:cTn id="7" dur="1000"/>
                                        <p:tgtEl>
                                          <p:spTgt spid="63493"/>
                                        </p:tgtEl>
                                      </p:cBhvr>
                                    </p:animEffect>
                                    <p:anim calcmode="lin" valueType="num">
                                      <p:cBhvr>
                                        <p:cTn id="8" dur="1000" fill="hold"/>
                                        <p:tgtEl>
                                          <p:spTgt spid="63493"/>
                                        </p:tgtEl>
                                        <p:attrNameLst>
                                          <p:attrName>ppt_x</p:attrName>
                                        </p:attrNameLst>
                                      </p:cBhvr>
                                      <p:tavLst>
                                        <p:tav tm="0">
                                          <p:val>
                                            <p:strVal val="#ppt_x"/>
                                          </p:val>
                                        </p:tav>
                                        <p:tav tm="100000">
                                          <p:val>
                                            <p:strVal val="#ppt_x"/>
                                          </p:val>
                                        </p:tav>
                                      </p:tavLst>
                                    </p:anim>
                                    <p:anim calcmode="lin" valueType="num">
                                      <p:cBhvr>
                                        <p:cTn id="9" dur="1000" fill="hold"/>
                                        <p:tgtEl>
                                          <p:spTgt spid="634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0000"/>
                </a:solidFill>
                <a:latin typeface="Times New Roman" panose="02020603050405020304" pitchFamily="18" charset="0"/>
                <a:cs typeface="Times New Roman" panose="02020603050405020304" pitchFamily="18" charset="0"/>
              </a:rPr>
              <a:t>LECTURE - 04 </a:t>
            </a:r>
            <a:r>
              <a:rPr lang="en-US" dirty="0" smtClean="0"/>
              <a:t/>
            </a:r>
            <a:br>
              <a:rPr lang="en-US" dirty="0" smtClean="0"/>
            </a:br>
            <a:r>
              <a:rPr lang="en-US" sz="3200" dirty="0" smtClean="0"/>
              <a:t>Wind Energy</a:t>
            </a:r>
            <a:endParaRPr lang="en-US" sz="32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2556" y="1906072"/>
            <a:ext cx="7419967" cy="4414095"/>
          </a:xfrm>
        </p:spPr>
      </p:pic>
      <p:sp>
        <p:nvSpPr>
          <p:cNvPr id="3" name="Slide Number Placeholder 2"/>
          <p:cNvSpPr>
            <a:spLocks noGrp="1"/>
          </p:cNvSpPr>
          <p:nvPr>
            <p:ph type="sldNum" sz="quarter" idx="12"/>
          </p:nvPr>
        </p:nvSpPr>
        <p:spPr/>
        <p:txBody>
          <a:bodyPr/>
          <a:lstStyle/>
          <a:p>
            <a:fld id="{0F06CDC7-86E0-4257-803A-6B0EC2CAA604}" type="slidenum">
              <a:rPr lang="en-US" smtClean="0"/>
              <a:t>42</a:t>
            </a:fld>
            <a:endParaRPr lang="en-US"/>
          </a:p>
        </p:txBody>
      </p:sp>
    </p:spTree>
    <p:extLst>
      <p:ext uri="{BB962C8B-B14F-4D97-AF65-F5344CB8AC3E}">
        <p14:creationId xmlns:p14="http://schemas.microsoft.com/office/powerpoint/2010/main" val="214733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So how do wind turbines make electricity?</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Simply stated, a wind turbine works the opposite of a fan. </a:t>
            </a:r>
          </a:p>
          <a:p>
            <a:r>
              <a:rPr lang="en-US" dirty="0" smtClean="0">
                <a:latin typeface="Times New Roman" panose="02020603050405020304" pitchFamily="18" charset="0"/>
                <a:cs typeface="Times New Roman" panose="02020603050405020304" pitchFamily="18" charset="0"/>
              </a:rPr>
              <a:t>Instead of using electricity to produce wind, like a fan, wind turbines use wind to produce electricity. </a:t>
            </a:r>
          </a:p>
          <a:p>
            <a:r>
              <a:rPr lang="en-US" dirty="0" smtClean="0">
                <a:latin typeface="Times New Roman" panose="02020603050405020304" pitchFamily="18" charset="0"/>
                <a:cs typeface="Times New Roman" panose="02020603050405020304" pitchFamily="18" charset="0"/>
              </a:rPr>
              <a:t>The wind turns the blades, which spin a shaft, which connects to a generator and produces electricity.</a:t>
            </a:r>
          </a:p>
        </p:txBody>
      </p:sp>
      <p:pic>
        <p:nvPicPr>
          <p:cNvPr id="3074" name="Picture 2" descr="http://processindustryforum.com/wp-content/uploads/2013/08/wind-turbin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404" y="3736917"/>
            <a:ext cx="5746596" cy="293063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F06CDC7-86E0-4257-803A-6B0EC2CAA604}" type="slidenum">
              <a:rPr lang="en-US" smtClean="0"/>
              <a:t>43</a:t>
            </a:fld>
            <a:endParaRPr lang="en-US"/>
          </a:p>
        </p:txBody>
      </p:sp>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6445404" y="3736917"/>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37518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64"/>
            <a:ext cx="10515600" cy="1325563"/>
          </a:xfrm>
        </p:spPr>
        <p:txBody>
          <a:bodyPr/>
          <a:lstStyle/>
          <a:p>
            <a:pPr>
              <a:defRPr/>
            </a:pPr>
            <a:r>
              <a:rPr lang="en-US" dirty="0" smtClean="0"/>
              <a:t>Wind Energy</a:t>
            </a:r>
            <a:endParaRPr lang="en-US" dirty="0"/>
          </a:p>
        </p:txBody>
      </p:sp>
      <p:pic>
        <p:nvPicPr>
          <p:cNvPr id="4" name="Content Placeholder 3" descr="sunset1.jpg"/>
          <p:cNvPicPr>
            <a:picLocks noGrp="1" noChangeAspect="1"/>
          </p:cNvPicPr>
          <p:nvPr>
            <p:ph sz="quarter" idx="1"/>
          </p:nvPr>
        </p:nvPicPr>
        <p:blipFill>
          <a:blip r:embed="rId2" cstate="print"/>
          <a:stretch>
            <a:fillRect/>
          </a:stretch>
        </p:blipFill>
        <p:spPr>
          <a:xfrm>
            <a:off x="386366" y="1506417"/>
            <a:ext cx="5842720" cy="4457696"/>
          </a:xfrm>
          <a:ln w="228600" cap="sq" cmpd="thickThin">
            <a:solidFill>
              <a:srgbClr val="000000"/>
            </a:solidFill>
          </a:ln>
          <a:effectLst>
            <a:innerShdw blurRad="76200">
              <a:srgbClr val="000000"/>
            </a:innerShdw>
          </a:effectLst>
        </p:spPr>
      </p:pic>
      <p:pic>
        <p:nvPicPr>
          <p:cNvPr id="5" name="Content Placeholder 3" descr="Wind energy.jpg"/>
          <p:cNvPicPr>
            <a:picLocks noChangeAspect="1"/>
          </p:cNvPicPr>
          <p:nvPr/>
        </p:nvPicPr>
        <p:blipFill>
          <a:blip r:embed="rId3" cstate="print"/>
          <a:stretch>
            <a:fillRect/>
          </a:stretch>
        </p:blipFill>
        <p:spPr>
          <a:xfrm>
            <a:off x="6799385" y="1506418"/>
            <a:ext cx="5006249" cy="4457696"/>
          </a:xfrm>
          <a:prstGeom prst="rect">
            <a:avLst/>
          </a:prstGeom>
          <a:ln w="228600" cap="sq" cmpd="thickThin">
            <a:solidFill>
              <a:srgbClr val="000000"/>
            </a:solidFill>
          </a:ln>
          <a:effectLst>
            <a:innerShdw blurRad="76200">
              <a:srgbClr val="000000"/>
            </a:innerShdw>
          </a:effectLst>
        </p:spPr>
      </p:pic>
      <p:sp>
        <p:nvSpPr>
          <p:cNvPr id="3" name="Slide Number Placeholder 2"/>
          <p:cNvSpPr>
            <a:spLocks noGrp="1"/>
          </p:cNvSpPr>
          <p:nvPr>
            <p:ph type="sldNum" sz="quarter" idx="12"/>
          </p:nvPr>
        </p:nvSpPr>
        <p:spPr/>
        <p:txBody>
          <a:bodyPr/>
          <a:lstStyle/>
          <a:p>
            <a:fld id="{0F06CDC7-86E0-4257-803A-6B0EC2CAA604}" type="slidenum">
              <a:rPr lang="en-US" smtClean="0"/>
              <a:t>44</a:t>
            </a:fld>
            <a:endParaRPr lang="en-US"/>
          </a:p>
        </p:txBody>
      </p:sp>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567744" y="6261913"/>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389631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State-wise electricity produced from wind</a:t>
            </a:r>
            <a:endParaRPr lang="en-US" dirty="0"/>
          </a:p>
        </p:txBody>
      </p:sp>
      <p:sp>
        <p:nvSpPr>
          <p:cNvPr id="3" name="Slide Number Placeholder 2"/>
          <p:cNvSpPr>
            <a:spLocks noGrp="1"/>
          </p:cNvSpPr>
          <p:nvPr>
            <p:ph type="sldNum" sz="quarter" idx="12"/>
          </p:nvPr>
        </p:nvSpPr>
        <p:spPr/>
        <p:txBody>
          <a:bodyPr/>
          <a:lstStyle/>
          <a:p>
            <a:fld id="{0F06CDC7-86E0-4257-803A-6B0EC2CAA604}" type="slidenum">
              <a:rPr lang="en-US" smtClean="0"/>
              <a:t>45</a:t>
            </a:fld>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3528811" y="2050155"/>
            <a:ext cx="4811667" cy="3449123"/>
          </a:xfrm>
          <a:prstGeom prst="rect">
            <a:avLst/>
          </a:prstGeom>
        </p:spPr>
      </p:pic>
    </p:spTree>
    <p:extLst>
      <p:ext uri="{BB962C8B-B14F-4D97-AF65-F5344CB8AC3E}">
        <p14:creationId xmlns:p14="http://schemas.microsoft.com/office/powerpoint/2010/main" val="30362114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BIOMASSTYPES1.gif"/>
          <p:cNvPicPr>
            <a:picLocks noChangeAspect="1"/>
          </p:cNvPicPr>
          <p:nvPr/>
        </p:nvPicPr>
        <p:blipFill>
          <a:blip r:embed="rId2" cstate="print"/>
          <a:srcRect/>
          <a:stretch>
            <a:fillRect/>
          </a:stretch>
        </p:blipFill>
        <p:spPr bwMode="auto">
          <a:xfrm>
            <a:off x="8610600" y="3536199"/>
            <a:ext cx="2473712" cy="3109319"/>
          </a:xfrm>
          <a:prstGeom prst="rect">
            <a:avLst/>
          </a:prstGeom>
          <a:noFill/>
          <a:ln w="9525">
            <a:noFill/>
            <a:miter lim="800000"/>
            <a:headEnd/>
            <a:tailEnd/>
          </a:ln>
        </p:spPr>
      </p:pic>
      <p:sp>
        <p:nvSpPr>
          <p:cNvPr id="2" name="Title 1"/>
          <p:cNvSpPr>
            <a:spLocks noGrp="1"/>
          </p:cNvSpPr>
          <p:nvPr>
            <p:ph type="title"/>
          </p:nvPr>
        </p:nvSpPr>
        <p:spPr>
          <a:xfrm>
            <a:off x="762000" y="320675"/>
            <a:ext cx="10515600" cy="1325563"/>
          </a:xfrm>
        </p:spPr>
        <p:txBody>
          <a:bodyPr/>
          <a:lstStyle/>
          <a:p>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Biomass energy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Biomass is biological material derived from living, or recently living organisms.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In </a:t>
            </a:r>
            <a:r>
              <a:rPr lang="en-IN" dirty="0">
                <a:latin typeface="Times New Roman" panose="02020603050405020304" pitchFamily="18" charset="0"/>
                <a:cs typeface="Times New Roman" panose="02020603050405020304" pitchFamily="18" charset="0"/>
              </a:rPr>
              <a:t>the context of biomass for energy this is often used to mean plant based material, but biomass can equally apply to both animal and vegetable derived </a:t>
            </a:r>
            <a:r>
              <a:rPr lang="en-IN"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p:txBody>
      </p:sp>
      <p:pic>
        <p:nvPicPr>
          <p:cNvPr id="1025" name="Picture 1" descr="pobtr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810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btr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8100" cy="95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F06CDC7-86E0-4257-803A-6B0EC2CAA604}" type="slidenum">
              <a:rPr lang="en-US" smtClean="0"/>
              <a:t>46</a:t>
            </a:fld>
            <a:endParaRPr lang="en-US"/>
          </a:p>
        </p:txBody>
      </p:sp>
    </p:spTree>
    <p:extLst>
      <p:ext uri="{BB962C8B-B14F-4D97-AF65-F5344CB8AC3E}">
        <p14:creationId xmlns:p14="http://schemas.microsoft.com/office/powerpoint/2010/main" val="240633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6184"/>
            <a:ext cx="6611816" cy="6611816"/>
          </a:xfrm>
        </p:spPr>
      </p:pic>
      <p:pic>
        <p:nvPicPr>
          <p:cNvPr id="5" name="Picture 2" descr="http://www.ideegreen.it/wp-content/uploads/2015/12/biometano-da-bioga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832" y="365125"/>
            <a:ext cx="5486168" cy="591635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F06CDC7-86E0-4257-803A-6B0EC2CAA604}" type="slidenum">
              <a:rPr lang="en-US" smtClean="0"/>
              <a:t>47</a:t>
            </a:fld>
            <a:endParaRPr lang="en-US"/>
          </a:p>
        </p:txBody>
      </p:sp>
    </p:spTree>
    <p:extLst>
      <p:ext uri="{BB962C8B-B14F-4D97-AF65-F5344CB8AC3E}">
        <p14:creationId xmlns:p14="http://schemas.microsoft.com/office/powerpoint/2010/main" val="397531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latin typeface="Times New Roman" panose="02020603050405020304" pitchFamily="18" charset="0"/>
                <a:cs typeface="Times New Roman" panose="02020603050405020304" pitchFamily="18" charset="0"/>
              </a:rPr>
              <a:t>Biomass to Biogas (65%methane, 30% carbon dioxide)</a:t>
            </a:r>
            <a:endParaRPr lang="en-US" dirty="0">
              <a:latin typeface="Times New Roman" panose="02020603050405020304" pitchFamily="18" charset="0"/>
              <a:cs typeface="Times New Roman" panose="02020603050405020304" pitchFamily="18" charset="0"/>
            </a:endParaRPr>
          </a:p>
        </p:txBody>
      </p:sp>
      <p:pic>
        <p:nvPicPr>
          <p:cNvPr id="81923" name="Picture 2" descr="http://www.blog.thesietch.org/wp-content/uploads/2009/07/biogas-cycle.jpg"/>
          <p:cNvPicPr>
            <a:picLocks noChangeAspect="1" noChangeArrowheads="1"/>
          </p:cNvPicPr>
          <p:nvPr/>
        </p:nvPicPr>
        <p:blipFill>
          <a:blip r:embed="rId2" cstate="print"/>
          <a:srcRect/>
          <a:stretch>
            <a:fillRect/>
          </a:stretch>
        </p:blipFill>
        <p:spPr bwMode="auto">
          <a:xfrm>
            <a:off x="2524125" y="1500188"/>
            <a:ext cx="6643688" cy="4760912"/>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0F06CDC7-86E0-4257-803A-6B0EC2CAA604}" type="slidenum">
              <a:rPr lang="en-US" smtClean="0"/>
              <a:t>48</a:t>
            </a:fld>
            <a:endParaRPr lang="en-US"/>
          </a:p>
        </p:txBody>
      </p:sp>
    </p:spTree>
    <p:extLst>
      <p:ext uri="{BB962C8B-B14F-4D97-AF65-F5344CB8AC3E}">
        <p14:creationId xmlns:p14="http://schemas.microsoft.com/office/powerpoint/2010/main" val="234650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23"/>
                                        </p:tgtEl>
                                        <p:attrNameLst>
                                          <p:attrName>style.visibility</p:attrName>
                                        </p:attrNameLst>
                                      </p:cBhvr>
                                      <p:to>
                                        <p:strVal val="visible"/>
                                      </p:to>
                                    </p:set>
                                    <p:animEffect transition="in" filter="fade">
                                      <p:cBhvr>
                                        <p:cTn id="7" dur="1000"/>
                                        <p:tgtEl>
                                          <p:spTgt spid="81923"/>
                                        </p:tgtEl>
                                      </p:cBhvr>
                                    </p:animEffect>
                                    <p:anim calcmode="lin" valueType="num">
                                      <p:cBhvr>
                                        <p:cTn id="8" dur="1000" fill="hold"/>
                                        <p:tgtEl>
                                          <p:spTgt spid="81923"/>
                                        </p:tgtEl>
                                        <p:attrNameLst>
                                          <p:attrName>ppt_x</p:attrName>
                                        </p:attrNameLst>
                                      </p:cBhvr>
                                      <p:tavLst>
                                        <p:tav tm="0">
                                          <p:val>
                                            <p:strVal val="#ppt_x"/>
                                          </p:val>
                                        </p:tav>
                                        <p:tav tm="100000">
                                          <p:val>
                                            <p:strVal val="#ppt_x"/>
                                          </p:val>
                                        </p:tav>
                                      </p:tavLst>
                                    </p:anim>
                                    <p:anim calcmode="lin" valueType="num">
                                      <p:cBhvr>
                                        <p:cTn id="9" dur="1000" fill="hold"/>
                                        <p:tgtEl>
                                          <p:spTgt spid="819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Biogas…</a:t>
            </a:r>
            <a:endParaRPr lang="en-US" dirty="0">
              <a:latin typeface="Times New Roman" panose="02020603050405020304" pitchFamily="18" charset="0"/>
              <a:cs typeface="Times New Roman" panose="02020603050405020304" pitchFamily="18" charset="0"/>
            </a:endParaRPr>
          </a:p>
        </p:txBody>
      </p:sp>
      <p:sp>
        <p:nvSpPr>
          <p:cNvPr id="82947" name="Content Placeholder 2"/>
          <p:cNvSpPr>
            <a:spLocks noGrp="1"/>
          </p:cNvSpPr>
          <p:nvPr>
            <p:ph sz="quarter" idx="1"/>
          </p:nvPr>
        </p:nvSpPr>
        <p:spPr>
          <a:xfrm>
            <a:off x="84176" y="1600201"/>
            <a:ext cx="9364624" cy="4873625"/>
          </a:xfrm>
        </p:spPr>
        <p:txBody>
          <a:bodyPr/>
          <a:lstStyle/>
          <a:p>
            <a:pPr algn="just" eaLnBrk="1" hangingPunct="1"/>
            <a:r>
              <a:rPr lang="en-US" dirty="0" smtClean="0">
                <a:latin typeface="Times New Roman" panose="02020603050405020304" pitchFamily="18" charset="0"/>
                <a:cs typeface="Times New Roman" panose="02020603050405020304" pitchFamily="18" charset="0"/>
              </a:rPr>
              <a:t>Microbial  activity releases methane by  decomposing organic matter under  ANAEROBIC  conditions.</a:t>
            </a:r>
          </a:p>
          <a:p>
            <a:pPr algn="just" eaLnBrk="1" hangingPunct="1"/>
            <a:r>
              <a:rPr lang="en-US" dirty="0" smtClean="0">
                <a:latin typeface="Times New Roman" panose="02020603050405020304" pitchFamily="18" charset="0"/>
                <a:cs typeface="Times New Roman" panose="02020603050405020304" pitchFamily="18" charset="0"/>
              </a:rPr>
              <a:t>Estimated  power of  about 19.5 GW can  be generated from wood, crop residue, forest sources </a:t>
            </a:r>
          </a:p>
          <a:p>
            <a:pPr algn="just" eaLnBrk="1" hangingPunct="1"/>
            <a:r>
              <a:rPr lang="en-US" dirty="0" smtClean="0">
                <a:latin typeface="Times New Roman" panose="02020603050405020304" pitchFamily="18" charset="0"/>
                <a:cs typeface="Times New Roman" panose="02020603050405020304" pitchFamily="18" charset="0"/>
              </a:rPr>
              <a:t>Bio-gas plants in small scale are adopted in small sector- households using  agricultural  residues and  animal waste.</a:t>
            </a:r>
          </a:p>
          <a:p>
            <a:pPr algn="just" eaLnBrk="1" hangingPunct="1"/>
            <a:r>
              <a:rPr lang="en-US" dirty="0" smtClean="0">
                <a:latin typeface="Times New Roman" panose="02020603050405020304" pitchFamily="18" charset="0"/>
                <a:cs typeface="Times New Roman" panose="02020603050405020304" pitchFamily="18" charset="0"/>
              </a:rPr>
              <a:t>This  gas can be  used  for cooking and  domestic lighting  purposes.</a:t>
            </a:r>
          </a:p>
          <a:p>
            <a:pPr eaLnBrk="1" hangingPunct="1">
              <a:buFont typeface="Wingdings" pitchFamily="2" charset="2"/>
              <a:buNone/>
            </a:pPr>
            <a:endParaRPr lang="en-US" dirty="0" smtClean="0"/>
          </a:p>
        </p:txBody>
      </p:sp>
      <p:pic>
        <p:nvPicPr>
          <p:cNvPr id="4098" name="Picture 2" descr="http://images.clipartpanda.com/biomass-clipart-cor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6824" y="365125"/>
            <a:ext cx="4191000" cy="30289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F06CDC7-86E0-4257-803A-6B0EC2CAA604}" type="slidenum">
              <a:rPr lang="en-US" smtClean="0"/>
              <a:t>49</a:t>
            </a:fld>
            <a:endParaRPr lang="en-US"/>
          </a:p>
        </p:txBody>
      </p:sp>
    </p:spTree>
    <p:extLst>
      <p:ext uri="{BB962C8B-B14F-4D97-AF65-F5344CB8AC3E}">
        <p14:creationId xmlns:p14="http://schemas.microsoft.com/office/powerpoint/2010/main" val="20290035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Tropical forests</a:t>
            </a:r>
            <a:endParaRPr lang="en-US" dirty="0"/>
          </a:p>
        </p:txBody>
      </p:sp>
      <p:sp>
        <p:nvSpPr>
          <p:cNvPr id="3" name="Content Placeholder 2"/>
          <p:cNvSpPr>
            <a:spLocks noGrp="1"/>
          </p:cNvSpPr>
          <p:nvPr>
            <p:ph idx="1"/>
          </p:nvPr>
        </p:nvSpPr>
        <p:spPr>
          <a:xfrm>
            <a:off x="5087154" y="1825625"/>
            <a:ext cx="6266645" cy="4351338"/>
          </a:xfrm>
        </p:spPr>
        <p:txBody>
          <a:bodyPr>
            <a:normAutofit/>
          </a:bodyPr>
          <a:lstStyle/>
          <a:p>
            <a:pPr marL="0" indent="0" algn="just">
              <a:buNone/>
            </a:pPr>
            <a:r>
              <a:rPr lang="en-US" sz="2400" dirty="0" smtClean="0">
                <a:latin typeface="Times New Roman" panose="02020603050405020304" pitchFamily="18" charset="0"/>
                <a:cs typeface="Times New Roman" panose="02020603050405020304" pitchFamily="18" charset="0"/>
              </a:rPr>
              <a:t>Tropical </a:t>
            </a:r>
            <a:r>
              <a:rPr lang="en-US" sz="2400" dirty="0">
                <a:latin typeface="Times New Roman" panose="02020603050405020304" pitchFamily="18" charset="0"/>
                <a:cs typeface="Times New Roman" panose="02020603050405020304" pitchFamily="18" charset="0"/>
              </a:rPr>
              <a:t>rainforests are rainforests that occur in areas of tropical rainforest climate in which there is no dry season – all months have an average precipitation of at least 60 mm – and may also be referred to as lowland equatorial evergreen rainforest.</a:t>
            </a:r>
          </a:p>
        </p:txBody>
      </p:sp>
      <p:sp>
        <p:nvSpPr>
          <p:cNvPr id="4" name="Slide Number Placeholder 3"/>
          <p:cNvSpPr>
            <a:spLocks noGrp="1"/>
          </p:cNvSpPr>
          <p:nvPr>
            <p:ph type="sldNum" sz="quarter" idx="12"/>
          </p:nvPr>
        </p:nvSpPr>
        <p:spPr/>
        <p:txBody>
          <a:bodyPr/>
          <a:lstStyle/>
          <a:p>
            <a:fld id="{0F06CDC7-86E0-4257-803A-6B0EC2CAA604}" type="slidenum">
              <a:rPr lang="en-US" smtClean="0"/>
              <a:t>5</a:t>
            </a:fld>
            <a:endParaRPr lang="en-US"/>
          </a:p>
        </p:txBody>
      </p:sp>
      <p:pic>
        <p:nvPicPr>
          <p:cNvPr id="5" name="Picture 4"/>
          <p:cNvPicPr>
            <a:picLocks noChangeAspect="1"/>
          </p:cNvPicPr>
          <p:nvPr/>
        </p:nvPicPr>
        <p:blipFill>
          <a:blip r:embed="rId2"/>
          <a:stretch>
            <a:fillRect/>
          </a:stretch>
        </p:blipFill>
        <p:spPr>
          <a:xfrm>
            <a:off x="556542" y="1951013"/>
            <a:ext cx="4124325" cy="2878563"/>
          </a:xfrm>
          <a:prstGeom prst="rect">
            <a:avLst/>
          </a:prstGeom>
        </p:spPr>
      </p:pic>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5245769" y="6356350"/>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930270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orldartsme.com/images/geothermal-energy-clip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5833" y="2027238"/>
            <a:ext cx="4667250" cy="4019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defRPr/>
            </a:pPr>
            <a:r>
              <a:rPr lang="en-US" dirty="0" smtClean="0"/>
              <a:t>Geothermal energy…</a:t>
            </a:r>
            <a:endParaRPr lang="en-US" dirty="0"/>
          </a:p>
        </p:txBody>
      </p:sp>
      <p:sp>
        <p:nvSpPr>
          <p:cNvPr id="3" name="Content Placeholder 2"/>
          <p:cNvSpPr>
            <a:spLocks noGrp="1"/>
          </p:cNvSpPr>
          <p:nvPr>
            <p:ph sz="quarter" idx="1"/>
          </p:nvPr>
        </p:nvSpPr>
        <p:spPr>
          <a:xfrm>
            <a:off x="453188" y="1482725"/>
            <a:ext cx="8157411" cy="4873625"/>
          </a:xfrm>
        </p:spPr>
        <p:txBody>
          <a:bodyPr>
            <a:normAutofit/>
          </a:bodyPr>
          <a:lstStyle/>
          <a:p>
            <a:pPr marL="274320" indent="-274320" algn="just">
              <a:buFont typeface="Wingdings"/>
              <a:buChar char=""/>
              <a:defRPr/>
            </a:pPr>
            <a:r>
              <a:rPr lang="en-US" dirty="0" smtClean="0">
                <a:latin typeface="Times New Roman" panose="02020603050405020304" pitchFamily="18" charset="0"/>
                <a:cs typeface="Times New Roman" panose="02020603050405020304" pitchFamily="18" charset="0"/>
              </a:rPr>
              <a:t>Geothermal energy is, in the broadest sense, the natural heat of the Earth. </a:t>
            </a:r>
          </a:p>
          <a:p>
            <a:pPr marL="274320" indent="-274320" algn="just">
              <a:buFont typeface="Wingdings"/>
              <a:buChar char=""/>
              <a:defRPr/>
            </a:pPr>
            <a:r>
              <a:rPr lang="en-US" dirty="0" smtClean="0">
                <a:latin typeface="Times New Roman" panose="02020603050405020304" pitchFamily="18" charset="0"/>
                <a:cs typeface="Times New Roman" panose="02020603050405020304" pitchFamily="18" charset="0"/>
              </a:rPr>
              <a:t>This heat can be exploited as a source of energy </a:t>
            </a:r>
          </a:p>
          <a:p>
            <a:pPr marL="0" indent="0" algn="just">
              <a:buNone/>
              <a:defRPr/>
            </a:pPr>
            <a:r>
              <a:rPr lang="en-US" dirty="0" smtClean="0">
                <a:latin typeface="Times New Roman" panose="02020603050405020304" pitchFamily="18" charset="0"/>
                <a:cs typeface="Times New Roman" panose="02020603050405020304" pitchFamily="18" charset="0"/>
              </a:rPr>
              <a:t> </a:t>
            </a:r>
          </a:p>
          <a:p>
            <a:pPr marL="640080" lvl="1" indent="-274320" algn="just">
              <a:buFont typeface="Wingdings 2"/>
              <a:buChar char=""/>
              <a:defRPr/>
            </a:pPr>
            <a:r>
              <a:rPr lang="en-US" dirty="0" smtClean="0">
                <a:latin typeface="Times New Roman" panose="02020603050405020304" pitchFamily="18" charset="0"/>
                <a:cs typeface="Times New Roman" panose="02020603050405020304" pitchFamily="18" charset="0"/>
              </a:rPr>
              <a:t>utilize (via heat pumps) the temperature difference between the ambient temperature and that of the ground.</a:t>
            </a:r>
          </a:p>
        </p:txBody>
      </p:sp>
      <p:sp>
        <p:nvSpPr>
          <p:cNvPr id="4" name="Slide Number Placeholder 3"/>
          <p:cNvSpPr>
            <a:spLocks noGrp="1"/>
          </p:cNvSpPr>
          <p:nvPr>
            <p:ph type="sldNum" sz="quarter" idx="12"/>
          </p:nvPr>
        </p:nvSpPr>
        <p:spPr/>
        <p:txBody>
          <a:bodyPr/>
          <a:lstStyle/>
          <a:p>
            <a:fld id="{0F06CDC7-86E0-4257-803A-6B0EC2CAA604}" type="slidenum">
              <a:rPr lang="en-US" smtClean="0"/>
              <a:t>50</a:t>
            </a:fld>
            <a:endParaRPr lang="en-US"/>
          </a:p>
        </p:txBody>
      </p:sp>
    </p:spTree>
    <p:extLst>
      <p:ext uri="{BB962C8B-B14F-4D97-AF65-F5344CB8AC3E}">
        <p14:creationId xmlns:p14="http://schemas.microsoft.com/office/powerpoint/2010/main" val="367244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1369" y="866274"/>
            <a:ext cx="5763439" cy="4524257"/>
          </a:xfrm>
        </p:spPr>
      </p:pic>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866274"/>
            <a:ext cx="5756031" cy="4609070"/>
          </a:xfrm>
        </p:spPr>
      </p:pic>
      <p:sp>
        <p:nvSpPr>
          <p:cNvPr id="3" name="Slide Number Placeholder 2"/>
          <p:cNvSpPr>
            <a:spLocks noGrp="1"/>
          </p:cNvSpPr>
          <p:nvPr>
            <p:ph type="sldNum" sz="quarter" idx="12"/>
          </p:nvPr>
        </p:nvSpPr>
        <p:spPr/>
        <p:txBody>
          <a:bodyPr/>
          <a:lstStyle/>
          <a:p>
            <a:fld id="{0F06CDC7-86E0-4257-803A-6B0EC2CAA604}" type="slidenum">
              <a:rPr lang="en-US" smtClean="0"/>
              <a:t>51</a:t>
            </a:fld>
            <a:endParaRPr lang="en-US"/>
          </a:p>
        </p:txBody>
      </p:sp>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129596" y="6444476"/>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227693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descr="http://previews.123rf.com/images/designua/designua1405/designua140500028/29119206-Geothermal-power-stations-Heat-from-a-earth-Stock-Vector-energ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738"/>
            <a:ext cx="6405739" cy="551522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0F06CDC7-86E0-4257-803A-6B0EC2CAA604}" type="slidenum">
              <a:rPr lang="en-US" smtClean="0"/>
              <a:t>52</a:t>
            </a:fld>
            <a:endParaRPr lang="en-US"/>
          </a:p>
        </p:txBody>
      </p:sp>
      <p:pic>
        <p:nvPicPr>
          <p:cNvPr id="7" name="Content Placeholder 3" descr="GeothermalenergyReykjavik.jpg"/>
          <p:cNvPicPr>
            <a:picLocks noChangeAspect="1"/>
          </p:cNvPicPr>
          <p:nvPr/>
        </p:nvPicPr>
        <p:blipFill>
          <a:blip r:embed="rId3" cstate="print"/>
          <a:stretch>
            <a:fillRect/>
          </a:stretch>
        </p:blipFill>
        <p:spPr>
          <a:xfrm>
            <a:off x="6558139" y="1465764"/>
            <a:ext cx="5388415" cy="4333457"/>
          </a:xfrm>
          <a:prstGeom prst="rect">
            <a:avLst/>
          </a:prstGeom>
          <a:ln w="228600" cap="sq" cmpd="thickThin">
            <a:solidFill>
              <a:srgbClr val="000000"/>
            </a:solidFill>
          </a:ln>
          <a:effectLst>
            <a:innerShdw blurRad="76200">
              <a:srgbClr val="000000"/>
            </a:innerShdw>
          </a:effectLst>
        </p:spPr>
      </p:pic>
      <p:sp>
        <p:nvSpPr>
          <p:cNvPr id="8" name="Rectangle 7"/>
          <p:cNvSpPr/>
          <p:nvPr/>
        </p:nvSpPr>
        <p:spPr>
          <a:xfrm>
            <a:off x="8897921" y="821016"/>
            <a:ext cx="179408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Geothermal plant</a:t>
            </a:r>
            <a:endParaRPr lang="en-US" dirty="0"/>
          </a:p>
        </p:txBody>
      </p:sp>
      <p:sp>
        <p:nvSpPr>
          <p:cNvPr id="9"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38200" y="6512167"/>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35035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0699" y="173024"/>
            <a:ext cx="5530117" cy="6183326"/>
          </a:xfrm>
        </p:spPr>
      </p:pic>
      <p:sp>
        <p:nvSpPr>
          <p:cNvPr id="5" name="Rectangle 4"/>
          <p:cNvSpPr/>
          <p:nvPr/>
        </p:nvSpPr>
        <p:spPr>
          <a:xfrm>
            <a:off x="2669937" y="6363785"/>
            <a:ext cx="9361241" cy="369332"/>
          </a:xfrm>
          <a:prstGeom prst="rect">
            <a:avLst/>
          </a:prstGeom>
        </p:spPr>
        <p:txBody>
          <a:bodyPr wrap="square">
            <a:spAutoFit/>
          </a:bodyPr>
          <a:lstStyle/>
          <a:p>
            <a:r>
              <a:rPr lang="en-US" b="1" dirty="0" smtClean="0"/>
              <a:t>Source</a:t>
            </a:r>
            <a:r>
              <a:rPr lang="en-US" dirty="0" smtClean="0"/>
              <a:t>: http</a:t>
            </a:r>
            <a:r>
              <a:rPr lang="en-US" dirty="0"/>
              <a:t>://www.geosyndicate.com/dchandra/geoenergyresource.html</a:t>
            </a:r>
          </a:p>
        </p:txBody>
      </p:sp>
      <p:sp>
        <p:nvSpPr>
          <p:cNvPr id="3" name="Slide Number Placeholder 2"/>
          <p:cNvSpPr>
            <a:spLocks noGrp="1"/>
          </p:cNvSpPr>
          <p:nvPr>
            <p:ph type="sldNum" sz="quarter" idx="12"/>
          </p:nvPr>
        </p:nvSpPr>
        <p:spPr/>
        <p:txBody>
          <a:bodyPr/>
          <a:lstStyle/>
          <a:p>
            <a:fld id="{0F06CDC7-86E0-4257-803A-6B0EC2CAA604}" type="slidenum">
              <a:rPr lang="en-US" smtClean="0"/>
              <a:t>53</a:t>
            </a:fld>
            <a:endParaRPr lang="en-US"/>
          </a:p>
        </p:txBody>
      </p:sp>
    </p:spTree>
    <p:extLst>
      <p:ext uri="{BB962C8B-B14F-4D97-AF65-F5344CB8AC3E}">
        <p14:creationId xmlns:p14="http://schemas.microsoft.com/office/powerpoint/2010/main" val="256958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omps.canstockphoto.com/can-stock-photo_csp273645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228" y="1293542"/>
            <a:ext cx="3681761" cy="55644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Tidal energy</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613318" y="1600201"/>
            <a:ext cx="7549376" cy="4873625"/>
          </a:xfrm>
        </p:spPr>
        <p:txBody>
          <a:bodyPr>
            <a:normAutofit/>
          </a:bodyPr>
          <a:lstStyle/>
          <a:p>
            <a:pPr marL="274320" indent="-274320" algn="just">
              <a:buFont typeface="Wingdings"/>
              <a:buChar char=""/>
              <a:defRPr/>
            </a:pPr>
            <a:r>
              <a:rPr lang="en-US" dirty="0" smtClean="0">
                <a:latin typeface="Times New Roman" panose="02020603050405020304" pitchFamily="18" charset="0"/>
                <a:cs typeface="Times New Roman" panose="02020603050405020304" pitchFamily="18" charset="0"/>
              </a:rPr>
              <a:t>The tides – cyclic variations in the level of the seas and oceans – give rise to water currents which constitute a potential source of power.</a:t>
            </a:r>
          </a:p>
          <a:p>
            <a:pPr marL="274320" indent="-274320" algn="just">
              <a:buFont typeface="Wingdings"/>
              <a:buChar char=""/>
              <a:defRPr/>
            </a:pPr>
            <a:endParaRPr lang="en-US" dirty="0" smtClean="0">
              <a:latin typeface="Times New Roman" panose="02020603050405020304" pitchFamily="18" charset="0"/>
              <a:cs typeface="Times New Roman" panose="02020603050405020304" pitchFamily="18" charset="0"/>
            </a:endParaRPr>
          </a:p>
          <a:p>
            <a:pPr marL="274320" indent="-274320" algn="just">
              <a:buFont typeface="Wingdings"/>
              <a:buChar char=""/>
              <a:defRPr/>
            </a:pPr>
            <a:r>
              <a:rPr lang="en-US" dirty="0" smtClean="0">
                <a:latin typeface="Times New Roman" panose="02020603050405020304" pitchFamily="18" charset="0"/>
                <a:cs typeface="Times New Roman" panose="02020603050405020304" pitchFamily="18" charset="0"/>
              </a:rPr>
              <a:t>an estuary or bay with a large tidal range is being enclosed by a barrier. Electricity is generated by allowing water to flow from one side of the barrier to the other, through low-head turbines.</a:t>
            </a:r>
          </a:p>
        </p:txBody>
      </p:sp>
      <p:sp>
        <p:nvSpPr>
          <p:cNvPr id="4" name="Slide Number Placeholder 3"/>
          <p:cNvSpPr>
            <a:spLocks noGrp="1"/>
          </p:cNvSpPr>
          <p:nvPr>
            <p:ph type="sldNum" sz="quarter" idx="12"/>
          </p:nvPr>
        </p:nvSpPr>
        <p:spPr/>
        <p:txBody>
          <a:bodyPr/>
          <a:lstStyle/>
          <a:p>
            <a:fld id="{0F06CDC7-86E0-4257-803A-6B0EC2CAA604}" type="slidenum">
              <a:rPr lang="en-US" smtClean="0"/>
              <a:t>54</a:t>
            </a:fld>
            <a:endParaRPr lang="en-US"/>
          </a:p>
        </p:txBody>
      </p:sp>
    </p:spTree>
    <p:extLst>
      <p:ext uri="{BB962C8B-B14F-4D97-AF65-F5344CB8AC3E}">
        <p14:creationId xmlns:p14="http://schemas.microsoft.com/office/powerpoint/2010/main" val="13550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idx="4294967295"/>
          </p:nvPr>
        </p:nvSpPr>
        <p:spPr bwMode="auto">
          <a:noFill/>
        </p:spPr>
        <p:txBody>
          <a:bodyPr vert="horz" wrap="square" lIns="91440" tIns="45720" rIns="91440" bIns="45720" numCol="1" rtlCol="0" anchor="ctr" anchorCtr="0" compatLnSpc="1">
            <a:prstTxWarp prst="textNoShape">
              <a:avLst/>
            </a:prstTxWarp>
            <a:normAutofit/>
          </a:bodyPr>
          <a:lstStyle/>
          <a:p>
            <a:pPr eaLnBrk="1" hangingPunct="1"/>
            <a:r>
              <a:rPr lang="en-US" sz="3600" dirty="0">
                <a:latin typeface="Times New Roman" panose="02020603050405020304" pitchFamily="18" charset="0"/>
                <a:cs typeface="Times New Roman" panose="02020603050405020304" pitchFamily="18" charset="0"/>
              </a:rPr>
              <a:t>Turning Tides into Usable Energy</a:t>
            </a:r>
          </a:p>
        </p:txBody>
      </p:sp>
      <p:sp>
        <p:nvSpPr>
          <p:cNvPr id="90115" name="Rectangle 3"/>
          <p:cNvSpPr>
            <a:spLocks noGrp="1"/>
          </p:cNvSpPr>
          <p:nvPr>
            <p:ph type="body" sz="half" idx="4294967295"/>
          </p:nvPr>
        </p:nvSpPr>
        <p:spPr>
          <a:xfrm>
            <a:off x="1635126" y="1558926"/>
            <a:ext cx="5968832" cy="4419600"/>
          </a:xfrm>
        </p:spPr>
        <p:txBody>
          <a:bodyPr/>
          <a:lstStyle/>
          <a:p>
            <a:pPr eaLnBrk="1" hangingPunct="1"/>
            <a:r>
              <a:rPr lang="en-US" sz="1800" dirty="0" smtClean="0">
                <a:latin typeface="Times New Roman" panose="02020603050405020304" pitchFamily="18" charset="0"/>
                <a:cs typeface="Times New Roman" panose="02020603050405020304" pitchFamily="18" charset="0"/>
              </a:rPr>
              <a:t>A </a:t>
            </a:r>
            <a:r>
              <a:rPr lang="en-US" sz="1800" dirty="0">
                <a:latin typeface="Times New Roman" panose="02020603050405020304" pitchFamily="18" charset="0"/>
                <a:cs typeface="Times New Roman" panose="02020603050405020304" pitchFamily="18" charset="0"/>
              </a:rPr>
              <a:t>dam (barrage) is built across the mouth of an estuary.</a:t>
            </a:r>
          </a:p>
          <a:p>
            <a:pPr eaLnBrk="1" hangingPunct="1"/>
            <a:r>
              <a:rPr lang="en-US" sz="1800" dirty="0">
                <a:latin typeface="Times New Roman" panose="02020603050405020304" pitchFamily="18" charset="0"/>
                <a:cs typeface="Times New Roman" panose="02020603050405020304" pitchFamily="18" charset="0"/>
              </a:rPr>
              <a:t>Sluice gates allow incoming tides to fill the basin.</a:t>
            </a:r>
          </a:p>
          <a:p>
            <a:pPr eaLnBrk="1" hangingPunct="1"/>
            <a:r>
              <a:rPr lang="en-US" sz="1800" dirty="0">
                <a:latin typeface="Times New Roman" panose="02020603050405020304" pitchFamily="18" charset="0"/>
                <a:cs typeface="Times New Roman" panose="02020603050405020304" pitchFamily="18" charset="0"/>
              </a:rPr>
              <a:t>As the tide </a:t>
            </a:r>
            <a:r>
              <a:rPr lang="en-US" sz="1800" dirty="0" smtClean="0">
                <a:latin typeface="Times New Roman" panose="02020603050405020304" pitchFamily="18" charset="0"/>
                <a:cs typeface="Times New Roman" panose="02020603050405020304" pitchFamily="18" charset="0"/>
              </a:rPr>
              <a:t>ebbs(receding tide), </a:t>
            </a:r>
          </a:p>
          <a:p>
            <a:pPr marL="0" indent="0" eaLnBrk="1" hangingPunct="1">
              <a:buNone/>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water is forced through a turbine system to generate electricity.</a:t>
            </a:r>
          </a:p>
        </p:txBody>
      </p:sp>
      <p:pic>
        <p:nvPicPr>
          <p:cNvPr id="90116" name="Picture 4" descr="tfigure_2"/>
          <p:cNvPicPr>
            <a:picLocks noGrp="1" noChangeAspect="1" noChangeArrowheads="1"/>
          </p:cNvPicPr>
          <p:nvPr>
            <p:ph sz="half" idx="4294967295"/>
          </p:nvPr>
        </p:nvPicPr>
        <p:blipFill>
          <a:blip r:embed="rId2" cstate="print"/>
          <a:srcRect/>
          <a:stretch>
            <a:fillRect/>
          </a:stretch>
        </p:blipFill>
        <p:spPr>
          <a:xfrm>
            <a:off x="2241550" y="3675399"/>
            <a:ext cx="4348821" cy="3049252"/>
          </a:xfrm>
          <a:noFill/>
        </p:spPr>
      </p:pic>
      <p:sp>
        <p:nvSpPr>
          <p:cNvPr id="90117" name="Text Box 5"/>
          <p:cNvSpPr txBox="1">
            <a:spLocks noChangeArrowheads="1"/>
          </p:cNvSpPr>
          <p:nvPr/>
        </p:nvSpPr>
        <p:spPr bwMode="auto">
          <a:xfrm>
            <a:off x="4479926" y="5243514"/>
            <a:ext cx="3825875" cy="366712"/>
          </a:xfrm>
          <a:prstGeom prst="rect">
            <a:avLst/>
          </a:prstGeom>
          <a:noFill/>
          <a:ln w="9525">
            <a:noFill/>
            <a:miter lim="800000"/>
            <a:headEnd/>
            <a:tailEnd/>
          </a:ln>
        </p:spPr>
        <p:txBody>
          <a:bodyPr>
            <a:spAutoFit/>
          </a:bodyPr>
          <a:lstStyle/>
          <a:p>
            <a:endParaRPr lang="en-US"/>
          </a:p>
        </p:txBody>
      </p:sp>
      <p:sp>
        <p:nvSpPr>
          <p:cNvPr id="90118" name="Text Box 6"/>
          <p:cNvSpPr txBox="1">
            <a:spLocks noChangeArrowheads="1"/>
          </p:cNvSpPr>
          <p:nvPr/>
        </p:nvSpPr>
        <p:spPr bwMode="auto">
          <a:xfrm>
            <a:off x="4479926" y="4495801"/>
            <a:ext cx="4283075" cy="366713"/>
          </a:xfrm>
          <a:prstGeom prst="rect">
            <a:avLst/>
          </a:prstGeom>
          <a:noFill/>
          <a:ln w="9525">
            <a:noFill/>
            <a:miter lim="800000"/>
            <a:headEnd/>
            <a:tailEnd/>
          </a:ln>
        </p:spPr>
        <p:txBody>
          <a:bodyPr>
            <a:spAutoFit/>
          </a:bodyPr>
          <a:lstStyle/>
          <a:p>
            <a:endParaRPr lang="en-US"/>
          </a:p>
        </p:txBody>
      </p:sp>
      <p:pic>
        <p:nvPicPr>
          <p:cNvPr id="11266" name="Picture 2" descr="http://cdn.playbuzz.com/cdn/6949a5c6-3ffc-471c-89e3-d22c6f8c1ec6/df363ba4-df43-4668-805a-0b1b134b9ee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7252" y="0"/>
            <a:ext cx="4094747" cy="30710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F06CDC7-86E0-4257-803A-6B0EC2CAA604}" type="slidenum">
              <a:rPr lang="en-US" smtClean="0"/>
              <a:t>55</a:t>
            </a:fld>
            <a:endParaRPr lang="en-US"/>
          </a:p>
        </p:txBody>
      </p:sp>
      <p:sp>
        <p:nvSpPr>
          <p:cNvPr id="9"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763001" y="6356350"/>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403730486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546"/>
            <a:ext cx="10515600" cy="1325563"/>
          </a:xfrm>
        </p:spPr>
        <p:txBody>
          <a:bodyPr/>
          <a:lstStyle/>
          <a:p>
            <a:pPr>
              <a:defRPr/>
            </a:pPr>
            <a:r>
              <a:rPr lang="en-US" b="1" i="1" dirty="0" smtClean="0"/>
              <a:t>Ocean Thermal Energy Conversion (OTEC)</a:t>
            </a:r>
            <a:endParaRPr lang="en-US" b="1" i="1" dirty="0"/>
          </a:p>
        </p:txBody>
      </p:sp>
      <p:sp>
        <p:nvSpPr>
          <p:cNvPr id="3" name="Content Placeholder 2"/>
          <p:cNvSpPr>
            <a:spLocks noGrp="1"/>
          </p:cNvSpPr>
          <p:nvPr>
            <p:ph sz="quarter" idx="1"/>
          </p:nvPr>
        </p:nvSpPr>
        <p:spPr>
          <a:xfrm>
            <a:off x="672905" y="1433609"/>
            <a:ext cx="7467600" cy="4873625"/>
          </a:xfrm>
        </p:spPr>
        <p:txBody>
          <a:bodyPr>
            <a:normAutofit/>
          </a:bodyPr>
          <a:lstStyle/>
          <a:p>
            <a:pPr marL="274320" indent="-274320" algn="just">
              <a:buFont typeface="Wingdings"/>
              <a:buChar char=""/>
              <a:defRPr/>
            </a:pPr>
            <a:r>
              <a:rPr lang="en-US" sz="2400" dirty="0" smtClean="0">
                <a:latin typeface="Times New Roman" panose="02020603050405020304" pitchFamily="18" charset="0"/>
                <a:cs typeface="Times New Roman" panose="02020603050405020304" pitchFamily="18" charset="0"/>
              </a:rPr>
              <a:t>Is a means of converting into useful energy the </a:t>
            </a:r>
            <a:r>
              <a:rPr lang="en-US" sz="2400" dirty="0" smtClean="0">
                <a:solidFill>
                  <a:srgbClr val="FF0000"/>
                </a:solidFill>
                <a:latin typeface="Times New Roman" panose="02020603050405020304" pitchFamily="18" charset="0"/>
                <a:cs typeface="Times New Roman" panose="02020603050405020304" pitchFamily="18" charset="0"/>
              </a:rPr>
              <a:t>temperature difference between </a:t>
            </a:r>
            <a:r>
              <a:rPr lang="en-US" sz="2400" dirty="0" smtClean="0">
                <a:latin typeface="Times New Roman" panose="02020603050405020304" pitchFamily="18" charset="0"/>
                <a:cs typeface="Times New Roman" panose="02020603050405020304" pitchFamily="18" charset="0"/>
              </a:rPr>
              <a:t>the surface water in tropical and sub-tropical seas and </a:t>
            </a:r>
            <a:r>
              <a:rPr lang="en-US" sz="2400" dirty="0" smtClean="0">
                <a:solidFill>
                  <a:srgbClr val="FF0000"/>
                </a:solidFill>
                <a:latin typeface="Times New Roman" panose="02020603050405020304" pitchFamily="18" charset="0"/>
                <a:cs typeface="Times New Roman" panose="02020603050405020304" pitchFamily="18" charset="0"/>
              </a:rPr>
              <a:t>cold water at a depth of about 1,000 metres</a:t>
            </a:r>
            <a:r>
              <a:rPr lang="en-US" sz="2400" dirty="0" smtClean="0">
                <a:latin typeface="Times New Roman" panose="02020603050405020304" pitchFamily="18" charset="0"/>
                <a:cs typeface="Times New Roman" panose="02020603050405020304" pitchFamily="18" charset="0"/>
              </a:rPr>
              <a:t>, which emanates from the polar regions. </a:t>
            </a:r>
          </a:p>
          <a:p>
            <a:pPr marL="274320" indent="-274320" algn="just">
              <a:buFont typeface="Wingdings"/>
              <a:buChar char=""/>
              <a:defRPr/>
            </a:pPr>
            <a:r>
              <a:rPr lang="en-US" sz="2400" dirty="0" smtClean="0">
                <a:latin typeface="Times New Roman" panose="02020603050405020304" pitchFamily="18" charset="0"/>
                <a:cs typeface="Times New Roman" panose="02020603050405020304" pitchFamily="18" charset="0"/>
              </a:rPr>
              <a:t>A temperature difference of </a:t>
            </a:r>
            <a:r>
              <a:rPr lang="en-US" sz="2400" dirty="0" smtClean="0">
                <a:solidFill>
                  <a:srgbClr val="FF0000"/>
                </a:solidFill>
                <a:latin typeface="Times New Roman" panose="02020603050405020304" pitchFamily="18" charset="0"/>
                <a:cs typeface="Times New Roman" panose="02020603050405020304" pitchFamily="18" charset="0"/>
              </a:rPr>
              <a:t>20</a:t>
            </a:r>
            <a:r>
              <a:rPr lang="en-US" sz="2400" baseline="30000" dirty="0" smtClean="0">
                <a:solidFill>
                  <a:srgbClr val="FF0000"/>
                </a:solidFill>
                <a:latin typeface="Times New Roman" panose="02020603050405020304" pitchFamily="18" charset="0"/>
                <a:cs typeface="Times New Roman" panose="02020603050405020304" pitchFamily="18" charset="0"/>
              </a:rPr>
              <a:t>o</a:t>
            </a:r>
            <a:r>
              <a:rPr lang="en-US" sz="2400" dirty="0" smtClean="0">
                <a:solidFill>
                  <a:srgbClr val="FF0000"/>
                </a:solidFill>
                <a:latin typeface="Times New Roman" panose="02020603050405020304" pitchFamily="18" charset="0"/>
                <a:cs typeface="Times New Roman" panose="02020603050405020304" pitchFamily="18" charset="0"/>
              </a:rPr>
              <a:t>C </a:t>
            </a:r>
            <a:r>
              <a:rPr lang="en-US" sz="2400" dirty="0" smtClean="0">
                <a:latin typeface="Times New Roman" panose="02020603050405020304" pitchFamily="18" charset="0"/>
                <a:cs typeface="Times New Roman" panose="02020603050405020304" pitchFamily="18" charset="0"/>
              </a:rPr>
              <a:t>is adequate for OTEC: this level is encountered over wide ocean areas, particularly </a:t>
            </a:r>
            <a:r>
              <a:rPr lang="en-US" sz="2400" dirty="0" smtClean="0">
                <a:solidFill>
                  <a:srgbClr val="FF0000"/>
                </a:solidFill>
                <a:latin typeface="Times New Roman" panose="02020603050405020304" pitchFamily="18" charset="0"/>
                <a:cs typeface="Times New Roman" panose="02020603050405020304" pitchFamily="18" charset="0"/>
              </a:rPr>
              <a:t>near islands and off the coast </a:t>
            </a:r>
            <a:r>
              <a:rPr lang="en-US" sz="2400" dirty="0" smtClean="0">
                <a:latin typeface="Times New Roman" panose="02020603050405020304" pitchFamily="18" charset="0"/>
                <a:cs typeface="Times New Roman" panose="02020603050405020304" pitchFamily="18" charset="0"/>
              </a:rPr>
              <a:t>of certain developing countries. </a:t>
            </a:r>
          </a:p>
          <a:p>
            <a:pPr marL="274320" indent="-274320" algn="just">
              <a:buFont typeface="Wingdings"/>
              <a:buChar char=""/>
              <a:defRPr/>
            </a:pPr>
            <a:r>
              <a:rPr lang="en-US" sz="2400" dirty="0" smtClean="0">
                <a:latin typeface="Times New Roman" panose="02020603050405020304" pitchFamily="18" charset="0"/>
                <a:cs typeface="Times New Roman" panose="02020603050405020304" pitchFamily="18" charset="0"/>
              </a:rPr>
              <a:t>Unlike most renewable energy technologies, OTEC has the advantage of providing base-load power, available at a constant rate throughout the 24 hours, and varying very little with the seasons.</a:t>
            </a:r>
            <a:endParaRPr lang="en-US" sz="2400" dirty="0">
              <a:latin typeface="Times New Roman" panose="02020603050405020304" pitchFamily="18" charset="0"/>
              <a:cs typeface="Times New Roman" panose="02020603050405020304" pitchFamily="18" charset="0"/>
            </a:endParaRPr>
          </a:p>
        </p:txBody>
      </p:sp>
      <p:pic>
        <p:nvPicPr>
          <p:cNvPr id="12290" name="Picture 2" descr="http://www.makai.com/wp-content/uploads/2013/04/ot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4425" y="1267017"/>
            <a:ext cx="2619375" cy="520680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F06CDC7-86E0-4257-803A-6B0EC2CAA604}" type="slidenum">
              <a:rPr lang="en-US" smtClean="0"/>
              <a:t>56</a:t>
            </a:fld>
            <a:endParaRPr lang="en-US"/>
          </a:p>
        </p:txBody>
      </p:sp>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734425" y="6547543"/>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277370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706" y="232777"/>
            <a:ext cx="10515600" cy="1325563"/>
          </a:xfrm>
        </p:spPr>
        <p:txBody>
          <a:bodyPr/>
          <a:lstStyle/>
          <a:p>
            <a:r>
              <a:rPr lang="en-US" dirty="0" smtClean="0"/>
              <a:t>Three basic ways to tap ocean for its energy</a:t>
            </a:r>
            <a:endParaRPr lang="en-US"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Waves : Kinetic energy of the moving waves in the ocean can be used to power a turbine.</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Tidal energy (Renewable resource) : A difference of </a:t>
            </a:r>
            <a:r>
              <a:rPr lang="en-US" dirty="0" err="1" smtClean="0">
                <a:latin typeface="Times New Roman" panose="02020603050405020304" pitchFamily="18" charset="0"/>
                <a:cs typeface="Times New Roman" panose="02020603050405020304" pitchFamily="18" charset="0"/>
              </a:rPr>
              <a:t>atleast</a:t>
            </a:r>
            <a:r>
              <a:rPr lang="en-US" dirty="0" smtClean="0">
                <a:latin typeface="Times New Roman" panose="02020603050405020304" pitchFamily="18" charset="0"/>
                <a:cs typeface="Times New Roman" panose="02020603050405020304" pitchFamily="18" charset="0"/>
              </a:rPr>
              <a:t> 5m height between high and low tides is required for generating power.</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Temperature difference in water.</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06CDC7-86E0-4257-803A-6B0EC2CAA604}" type="slidenum">
              <a:rPr lang="en-US" smtClean="0"/>
              <a:t>57</a:t>
            </a:fld>
            <a:endParaRPr lang="en-US"/>
          </a:p>
        </p:txBody>
      </p:sp>
    </p:spTree>
    <p:extLst>
      <p:ext uri="{BB962C8B-B14F-4D97-AF65-F5344CB8AC3E}">
        <p14:creationId xmlns:p14="http://schemas.microsoft.com/office/powerpoint/2010/main" val="307159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F06CDC7-86E0-4257-803A-6B0EC2CAA604}" type="slidenum">
              <a:rPr lang="en-US" smtClean="0"/>
              <a:t>58</a:t>
            </a:fld>
            <a:endParaRPr lang="en-US"/>
          </a:p>
        </p:txBody>
      </p:sp>
      <p:pic>
        <p:nvPicPr>
          <p:cNvPr id="5" name="Picture 4"/>
          <p:cNvPicPr>
            <a:picLocks noChangeAspect="1"/>
          </p:cNvPicPr>
          <p:nvPr/>
        </p:nvPicPr>
        <p:blipFill>
          <a:blip r:embed="rId2"/>
          <a:stretch>
            <a:fillRect/>
          </a:stretch>
        </p:blipFill>
        <p:spPr>
          <a:xfrm>
            <a:off x="1018503" y="759853"/>
            <a:ext cx="8408831" cy="4738218"/>
          </a:xfrm>
          <a:prstGeom prst="rect">
            <a:avLst/>
          </a:prstGeom>
        </p:spPr>
      </p:pic>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38200" y="6311900"/>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39875316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F06CDC7-86E0-4257-803A-6B0EC2CAA604}" type="slidenum">
              <a:rPr lang="en-US" smtClean="0"/>
              <a:t>59</a:t>
            </a:fld>
            <a:endParaRPr lang="en-US"/>
          </a:p>
        </p:txBody>
      </p:sp>
      <p:pic>
        <p:nvPicPr>
          <p:cNvPr id="5" name="Picture 4"/>
          <p:cNvPicPr>
            <a:picLocks noChangeAspect="1"/>
          </p:cNvPicPr>
          <p:nvPr/>
        </p:nvPicPr>
        <p:blipFill>
          <a:blip r:embed="rId2"/>
          <a:stretch>
            <a:fillRect/>
          </a:stretch>
        </p:blipFill>
        <p:spPr>
          <a:xfrm>
            <a:off x="1945783" y="1027906"/>
            <a:ext cx="7610341" cy="4134119"/>
          </a:xfrm>
          <a:prstGeom prst="rect">
            <a:avLst/>
          </a:prstGeom>
        </p:spPr>
      </p:pic>
    </p:spTree>
    <p:extLst>
      <p:ext uri="{BB962C8B-B14F-4D97-AF65-F5344CB8AC3E}">
        <p14:creationId xmlns:p14="http://schemas.microsoft.com/office/powerpoint/2010/main" val="2816228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Deciduous forests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2294" y="1690688"/>
            <a:ext cx="5219858" cy="3435104"/>
          </a:xfrm>
        </p:spPr>
      </p:pic>
      <p:sp>
        <p:nvSpPr>
          <p:cNvPr id="3" name="Rectangle 2"/>
          <p:cNvSpPr/>
          <p:nvPr/>
        </p:nvSpPr>
        <p:spPr>
          <a:xfrm>
            <a:off x="5378301" y="1510230"/>
            <a:ext cx="6096000" cy="3785652"/>
          </a:xfrm>
          <a:prstGeom prst="rect">
            <a:avLst/>
          </a:prstGeom>
        </p:spPr>
        <p:txBody>
          <a:bodyPr>
            <a:spAutoFit/>
          </a:bodyPr>
          <a:lstStyle/>
          <a:p>
            <a:pPr algn="just"/>
            <a:r>
              <a:rPr lang="en-IN" sz="2400" dirty="0" smtClean="0">
                <a:latin typeface="Times New Roman" panose="02020603050405020304" pitchFamily="18" charset="0"/>
                <a:cs typeface="Times New Roman" panose="02020603050405020304" pitchFamily="18" charset="0"/>
              </a:rPr>
              <a:t>The word "</a:t>
            </a:r>
            <a:r>
              <a:rPr lang="en-IN" sz="2400" b="1" dirty="0" smtClean="0">
                <a:latin typeface="Times New Roman" panose="02020603050405020304" pitchFamily="18" charset="0"/>
                <a:cs typeface="Times New Roman" panose="02020603050405020304" pitchFamily="18" charset="0"/>
              </a:rPr>
              <a:t>Deciduous</a:t>
            </a:r>
            <a:r>
              <a:rPr lang="en-IN" sz="2400" dirty="0" smtClean="0">
                <a:latin typeface="Times New Roman" panose="02020603050405020304" pitchFamily="18" charset="0"/>
                <a:cs typeface="Times New Roman" panose="02020603050405020304" pitchFamily="18" charset="0"/>
              </a:rPr>
              <a:t>" means "falling off or out at a certain season". </a:t>
            </a:r>
          </a:p>
          <a:p>
            <a:pPr algn="just"/>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That explains why </a:t>
            </a:r>
            <a:r>
              <a:rPr lang="en-IN" sz="2400" b="1" dirty="0" smtClean="0">
                <a:latin typeface="Times New Roman" panose="02020603050405020304" pitchFamily="18" charset="0"/>
                <a:cs typeface="Times New Roman" panose="02020603050405020304" pitchFamily="18" charset="0"/>
              </a:rPr>
              <a:t>deciduous forest </a:t>
            </a:r>
            <a:r>
              <a:rPr lang="en-IN" sz="2400" dirty="0" smtClean="0">
                <a:latin typeface="Times New Roman" panose="02020603050405020304" pitchFamily="18" charset="0"/>
                <a:cs typeface="Times New Roman" panose="02020603050405020304" pitchFamily="18" charset="0"/>
              </a:rPr>
              <a:t>means a </a:t>
            </a:r>
            <a:r>
              <a:rPr lang="en-IN" sz="2400" b="1" dirty="0" smtClean="0">
                <a:latin typeface="Times New Roman" panose="02020603050405020304" pitchFamily="18" charset="0"/>
                <a:cs typeface="Times New Roman" panose="02020603050405020304" pitchFamily="18" charset="0"/>
              </a:rPr>
              <a:t>forest</a:t>
            </a:r>
            <a:r>
              <a:rPr lang="en-IN" sz="2400" dirty="0" smtClean="0">
                <a:latin typeface="Times New Roman" panose="02020603050405020304" pitchFamily="18" charset="0"/>
                <a:cs typeface="Times New Roman" panose="02020603050405020304" pitchFamily="18" charset="0"/>
              </a:rPr>
              <a:t> in which the leaves fall off the trees when the winter comes. </a:t>
            </a:r>
          </a:p>
          <a:p>
            <a:pPr algn="just"/>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The </a:t>
            </a:r>
            <a:r>
              <a:rPr lang="en-IN" sz="2400" b="1" dirty="0" smtClean="0">
                <a:latin typeface="Times New Roman" panose="02020603050405020304" pitchFamily="18" charset="0"/>
                <a:cs typeface="Times New Roman" panose="02020603050405020304" pitchFamily="18" charset="0"/>
              </a:rPr>
              <a:t>deciduous forests</a:t>
            </a:r>
            <a:r>
              <a:rPr lang="en-IN" sz="2400" dirty="0" smtClean="0">
                <a:latin typeface="Times New Roman" panose="02020603050405020304" pitchFamily="18" charset="0"/>
                <a:cs typeface="Times New Roman" panose="02020603050405020304" pitchFamily="18" charset="0"/>
              </a:rPr>
              <a:t> are located in the temperate zone above the tropical </a:t>
            </a:r>
            <a:r>
              <a:rPr lang="en-IN" sz="2400" b="1" dirty="0" smtClean="0">
                <a:latin typeface="Times New Roman" panose="02020603050405020304" pitchFamily="18" charset="0"/>
                <a:cs typeface="Times New Roman" panose="02020603050405020304" pitchFamily="18" charset="0"/>
              </a:rPr>
              <a:t>forests</a:t>
            </a:r>
            <a:r>
              <a:rPr lang="en-IN" sz="2400" dirty="0" smtClean="0">
                <a:latin typeface="Times New Roman" panose="02020603050405020304" pitchFamily="18" charset="0"/>
                <a:cs typeface="Times New Roman" panose="02020603050405020304" pitchFamily="18" charset="0"/>
              </a:rPr>
              <a:t> and below the coniferous </a:t>
            </a:r>
            <a:r>
              <a:rPr lang="en-IN" sz="2400" b="1" dirty="0" smtClean="0">
                <a:latin typeface="Times New Roman" panose="02020603050405020304" pitchFamily="18" charset="0"/>
                <a:cs typeface="Times New Roman" panose="02020603050405020304" pitchFamily="18" charset="0"/>
              </a:rPr>
              <a:t>forests</a:t>
            </a:r>
            <a:r>
              <a:rPr lang="en-IN"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0F06CDC7-86E0-4257-803A-6B0EC2CAA604}" type="slidenum">
              <a:rPr lang="en-US" smtClean="0"/>
              <a:t>6</a:t>
            </a:fld>
            <a:endParaRPr lang="en-US"/>
          </a:p>
        </p:txBody>
      </p:sp>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5332152" y="6444476"/>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337013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F06CDC7-86E0-4257-803A-6B0EC2CAA604}" type="slidenum">
              <a:rPr lang="en-US" smtClean="0"/>
              <a:t>60</a:t>
            </a:fld>
            <a:endParaRPr lang="en-US"/>
          </a:p>
        </p:txBody>
      </p:sp>
      <p:pic>
        <p:nvPicPr>
          <p:cNvPr id="5" name="Picture 4"/>
          <p:cNvPicPr>
            <a:picLocks noChangeAspect="1"/>
          </p:cNvPicPr>
          <p:nvPr/>
        </p:nvPicPr>
        <p:blipFill>
          <a:blip r:embed="rId2"/>
          <a:stretch>
            <a:fillRect/>
          </a:stretch>
        </p:blipFill>
        <p:spPr>
          <a:xfrm>
            <a:off x="2515673" y="1390919"/>
            <a:ext cx="7160654" cy="4224471"/>
          </a:xfrm>
          <a:prstGeom prst="rect">
            <a:avLst/>
          </a:prstGeom>
        </p:spPr>
      </p:pic>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38200" y="6356350"/>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8051644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F06CDC7-86E0-4257-803A-6B0EC2CAA604}" type="slidenum">
              <a:rPr lang="en-US" smtClean="0"/>
              <a:t>61</a:t>
            </a:fld>
            <a:endParaRPr lang="en-US"/>
          </a:p>
        </p:txBody>
      </p:sp>
      <p:pic>
        <p:nvPicPr>
          <p:cNvPr id="5" name="Picture 4"/>
          <p:cNvPicPr>
            <a:picLocks noChangeAspect="1"/>
          </p:cNvPicPr>
          <p:nvPr/>
        </p:nvPicPr>
        <p:blipFill>
          <a:blip r:embed="rId2"/>
          <a:stretch>
            <a:fillRect/>
          </a:stretch>
        </p:blipFill>
        <p:spPr>
          <a:xfrm>
            <a:off x="2446986" y="978794"/>
            <a:ext cx="7018985" cy="4393306"/>
          </a:xfrm>
          <a:prstGeom prst="rect">
            <a:avLst/>
          </a:prstGeom>
        </p:spPr>
      </p:pic>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38200" y="6311900"/>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2298519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F06CDC7-86E0-4257-803A-6B0EC2CAA604}" type="slidenum">
              <a:rPr lang="en-US" smtClean="0"/>
              <a:t>62</a:t>
            </a:fld>
            <a:endParaRPr lang="en-US"/>
          </a:p>
        </p:txBody>
      </p:sp>
      <p:pic>
        <p:nvPicPr>
          <p:cNvPr id="5" name="Picture 4"/>
          <p:cNvPicPr>
            <a:picLocks noChangeAspect="1"/>
          </p:cNvPicPr>
          <p:nvPr/>
        </p:nvPicPr>
        <p:blipFill>
          <a:blip r:embed="rId2"/>
          <a:stretch>
            <a:fillRect/>
          </a:stretch>
        </p:blipFill>
        <p:spPr>
          <a:xfrm>
            <a:off x="2292439" y="1133342"/>
            <a:ext cx="7225048" cy="4100646"/>
          </a:xfrm>
          <a:prstGeom prst="rect">
            <a:avLst/>
          </a:prstGeom>
        </p:spPr>
      </p:pic>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38200" y="6311900"/>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1723922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179" y="0"/>
            <a:ext cx="9144000" cy="875047"/>
          </a:xfrm>
        </p:spPr>
        <p:txBody>
          <a:bodyPr>
            <a:normAutofit fontScale="90000"/>
          </a:bodyPr>
          <a:lstStyle/>
          <a:p>
            <a:r>
              <a:rPr lang="en-US" dirty="0" smtClean="0">
                <a:latin typeface="Times New Roman" panose="02020603050405020304" pitchFamily="18" charset="0"/>
                <a:cs typeface="Times New Roman" panose="02020603050405020304" pitchFamily="18" charset="0"/>
              </a:rPr>
              <a:t>Water Resources</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0" y="1528011"/>
            <a:ext cx="12007516" cy="4788568"/>
          </a:xfrm>
        </p:spPr>
        <p:txBody>
          <a:bodyPr>
            <a:normAutofit lnSpcReduction="10000"/>
          </a:bodyPr>
          <a:lstStyle/>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Any </a:t>
            </a:r>
            <a:r>
              <a:rPr lang="en-US" dirty="0" smtClean="0">
                <a:solidFill>
                  <a:srgbClr val="C00000"/>
                </a:solidFill>
                <a:latin typeface="Times New Roman" panose="02020603050405020304" pitchFamily="18" charset="0"/>
                <a:cs typeface="Times New Roman" panose="02020603050405020304" pitchFamily="18" charset="0"/>
              </a:rPr>
              <a:t>disturbance to the flow </a:t>
            </a:r>
            <a:r>
              <a:rPr lang="en-US" dirty="0" smtClean="0">
                <a:latin typeface="Times New Roman" panose="02020603050405020304" pitchFamily="18" charset="0"/>
                <a:cs typeface="Times New Roman" panose="02020603050405020304" pitchFamily="18" charset="0"/>
              </a:rPr>
              <a:t>of the rivers causes </a:t>
            </a:r>
            <a:r>
              <a:rPr lang="en-US" b="1" i="1" dirty="0" smtClean="0">
                <a:latin typeface="Times New Roman" panose="02020603050405020304" pitchFamily="18" charset="0"/>
                <a:cs typeface="Times New Roman" panose="02020603050405020304" pitchFamily="18" charset="0"/>
              </a:rPr>
              <a:t>drought or floods</a:t>
            </a:r>
            <a:r>
              <a:rPr lang="en-US"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Floods are the result of peculiar rainfall pattern. Of the total annual rainfall, 75% occurs over 3-4 months. This leads to very heavy discharge from rivers which floods  large areas.</a:t>
            </a:r>
          </a:p>
          <a:p>
            <a:pPr marL="342900" indent="-34290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Drought occur when rainfall is less than </a:t>
            </a:r>
            <a:r>
              <a:rPr lang="en-US" dirty="0" smtClean="0">
                <a:solidFill>
                  <a:srgbClr val="FF0000"/>
                </a:solidFill>
                <a:latin typeface="Times New Roman" panose="02020603050405020304" pitchFamily="18" charset="0"/>
                <a:cs typeface="Times New Roman" panose="02020603050405020304" pitchFamily="18" charset="0"/>
              </a:rPr>
              <a:t>400mm /year</a:t>
            </a:r>
          </a:p>
          <a:p>
            <a:pPr marL="342900" indent="-342900" algn="just">
              <a:buFont typeface="Arial" panose="020B0604020202020204" pitchFamily="34" charset="0"/>
              <a:buChar char="•"/>
            </a:pPr>
            <a:endParaRPr lang="en-US" dirty="0" smtClean="0">
              <a:solidFill>
                <a:srgbClr val="FF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Ganga-Brahmaputra-</a:t>
            </a:r>
            <a:r>
              <a:rPr lang="en-US" dirty="0" err="1" smtClean="0">
                <a:latin typeface="Times New Roman" panose="02020603050405020304" pitchFamily="18" charset="0"/>
                <a:cs typeface="Times New Roman" panose="02020603050405020304" pitchFamily="18" charset="0"/>
              </a:rPr>
              <a:t>Meghna</a:t>
            </a:r>
            <a:r>
              <a:rPr lang="en-US" dirty="0" smtClean="0">
                <a:latin typeface="Times New Roman" panose="02020603050405020304" pitchFamily="18" charset="0"/>
                <a:cs typeface="Times New Roman" panose="02020603050405020304" pitchFamily="18" charset="0"/>
              </a:rPr>
              <a:t>, which carry about  60% of total river flow is the most flood prone region of India. States of Assam, Bihar, Uttar Pradesh  (about 19 million hectares of land) get affected almost every year by floods.</a:t>
            </a:r>
          </a:p>
          <a:p>
            <a:pPr marL="342900" indent="-34290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Similarly  16%  of the land area  spread over 16  states is drought prone in  India.</a:t>
            </a:r>
          </a:p>
          <a:p>
            <a:pPr algn="just"/>
            <a:endParaRPr lang="en-US" dirty="0" smtClean="0">
              <a:solidFill>
                <a:srgbClr val="FF0000"/>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06CDC7-86E0-4257-803A-6B0EC2CAA604}" type="slidenum">
              <a:rPr lang="en-US" smtClean="0"/>
              <a:t>63</a:t>
            </a:fld>
            <a:endParaRPr lang="en-US"/>
          </a:p>
        </p:txBody>
      </p:sp>
    </p:spTree>
    <p:extLst>
      <p:ext uri="{BB962C8B-B14F-4D97-AF65-F5344CB8AC3E}">
        <p14:creationId xmlns:p14="http://schemas.microsoft.com/office/powerpoint/2010/main" val="303351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484" y="795790"/>
            <a:ext cx="8903369" cy="5933732"/>
          </a:xfrm>
          <a:prstGeom prst="rect">
            <a:avLst/>
          </a:prstGeom>
        </p:spPr>
      </p:pic>
      <p:sp>
        <p:nvSpPr>
          <p:cNvPr id="3" name="TextBox 2"/>
          <p:cNvSpPr txBox="1"/>
          <p:nvPr/>
        </p:nvSpPr>
        <p:spPr>
          <a:xfrm>
            <a:off x="3516924" y="211015"/>
            <a:ext cx="4307846" cy="584775"/>
          </a:xfrm>
          <a:prstGeom prst="rect">
            <a:avLst/>
          </a:prstGeom>
          <a:noFill/>
        </p:spPr>
        <p:txBody>
          <a:bodyPr wrap="none" rtlCol="0">
            <a:spAutoFit/>
          </a:bodyPr>
          <a:lstStyle/>
          <a:p>
            <a:r>
              <a:rPr lang="en-US" sz="3200" dirty="0" smtClean="0"/>
              <a:t>Watershed management</a:t>
            </a:r>
            <a:endParaRPr lang="en-US" sz="3200" dirty="0"/>
          </a:p>
        </p:txBody>
      </p:sp>
      <p:sp>
        <p:nvSpPr>
          <p:cNvPr id="4" name="Slide Number Placeholder 3"/>
          <p:cNvSpPr>
            <a:spLocks noGrp="1"/>
          </p:cNvSpPr>
          <p:nvPr>
            <p:ph type="sldNum" sz="quarter" idx="12"/>
          </p:nvPr>
        </p:nvSpPr>
        <p:spPr/>
        <p:txBody>
          <a:bodyPr/>
          <a:lstStyle/>
          <a:p>
            <a:fld id="{0F06CDC7-86E0-4257-803A-6B0EC2CAA604}" type="slidenum">
              <a:rPr lang="en-US" smtClean="0"/>
              <a:t>64</a:t>
            </a:fld>
            <a:endParaRPr lang="en-US"/>
          </a:p>
        </p:txBody>
      </p:sp>
    </p:spTree>
    <p:extLst>
      <p:ext uri="{BB962C8B-B14F-4D97-AF65-F5344CB8AC3E}">
        <p14:creationId xmlns:p14="http://schemas.microsoft.com/office/powerpoint/2010/main" val="954156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58978" y="180474"/>
            <a:ext cx="6112041" cy="461665"/>
          </a:xfrm>
          <a:prstGeom prst="rect">
            <a:avLst/>
          </a:prstGeom>
        </p:spPr>
        <p:txBody>
          <a:bodyPr wrap="square">
            <a:spAutoFit/>
          </a:bodyPr>
          <a:lstStyle/>
          <a:p>
            <a:r>
              <a:rPr lang="en-US" sz="2400" b="1" dirty="0" smtClean="0">
                <a:latin typeface="Times New Roman" panose="02020603050405020304" pitchFamily="18" charset="0"/>
                <a:cs typeface="Times New Roman" panose="02020603050405020304" pitchFamily="18" charset="0"/>
              </a:rPr>
              <a:t>What is Rain Water Harvesting?</a:t>
            </a:r>
            <a:endParaRPr lang="en-US" sz="2400" b="1" dirty="0">
              <a:latin typeface="Times New Roman" panose="02020603050405020304" pitchFamily="18" charset="0"/>
              <a:cs typeface="Times New Roman" panose="02020603050405020304" pitchFamily="18" charset="0"/>
            </a:endParaRPr>
          </a:p>
        </p:txBody>
      </p:sp>
      <p:sp>
        <p:nvSpPr>
          <p:cNvPr id="3" name="Rectangle 2"/>
          <p:cNvSpPr/>
          <p:nvPr/>
        </p:nvSpPr>
        <p:spPr>
          <a:xfrm>
            <a:off x="276727" y="1159223"/>
            <a:ext cx="11213431" cy="6186309"/>
          </a:xfrm>
          <a:prstGeom prst="rect">
            <a:avLst/>
          </a:prstGeom>
        </p:spPr>
        <p:txBody>
          <a:bodyPr wrap="square">
            <a:spAutoFit/>
          </a:bodyPr>
          <a:lstStyle/>
          <a:p>
            <a:pPr algn="just"/>
            <a:r>
              <a:rPr lang="en-US" sz="2000" b="1" i="1" dirty="0" smtClean="0">
                <a:solidFill>
                  <a:srgbClr val="C00000"/>
                </a:solidFill>
                <a:latin typeface="Times New Roman" panose="02020603050405020304" pitchFamily="18" charset="0"/>
                <a:cs typeface="Times New Roman" panose="02020603050405020304" pitchFamily="18" charset="0"/>
              </a:rPr>
              <a:t>Rainwater harvesting </a:t>
            </a:r>
            <a:r>
              <a:rPr lang="en-US" sz="2000" dirty="0" smtClean="0">
                <a:latin typeface="Times New Roman" panose="02020603050405020304" pitchFamily="18" charset="0"/>
                <a:cs typeface="Times New Roman" panose="02020603050405020304" pitchFamily="18" charset="0"/>
              </a:rPr>
              <a:t>is the process of augmenting the natural filtration of rainwater in to the underground formation by some artificial methods. </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"Conscious collection and storage of rainwater to cater to demands of water, for drinking, domestic purpose &amp; irrigation is termed as </a:t>
            </a:r>
            <a:r>
              <a:rPr lang="en-US" sz="2000" b="1" i="1" dirty="0" smtClean="0">
                <a:solidFill>
                  <a:srgbClr val="C00000"/>
                </a:solidFill>
                <a:latin typeface="Times New Roman" panose="02020603050405020304" pitchFamily="18" charset="0"/>
                <a:cs typeface="Times New Roman" panose="02020603050405020304" pitchFamily="18" charset="0"/>
              </a:rPr>
              <a:t>Rainwater Harvesting”</a:t>
            </a:r>
            <a:r>
              <a:rPr lang="en-US" sz="2000" b="1" dirty="0" smtClean="0">
                <a:latin typeface="Times New Roman" panose="02020603050405020304" pitchFamily="18" charset="0"/>
                <a:cs typeface="Times New Roman" panose="02020603050405020304" pitchFamily="18" charset="0"/>
              </a:rPr>
              <a:t>.</a:t>
            </a:r>
          </a:p>
          <a:p>
            <a:pPr algn="just"/>
            <a:endParaRPr lang="en-US" sz="2000" b="1" dirty="0">
              <a:latin typeface="Times New Roman" panose="02020603050405020304" pitchFamily="18" charset="0"/>
              <a:cs typeface="Times New Roman" panose="02020603050405020304" pitchFamily="18" charset="0"/>
            </a:endParaRPr>
          </a:p>
          <a:p>
            <a:pPr lvl="0"/>
            <a:r>
              <a:rPr lang="en-US" sz="2000" dirty="0" smtClean="0">
                <a:latin typeface="Times New Roman" panose="02020603050405020304" pitchFamily="18" charset="0"/>
                <a:cs typeface="Times New Roman" panose="02020603050405020304" pitchFamily="18" charset="0"/>
              </a:rPr>
              <a:t>Why Rain Water Harvesting?</a:t>
            </a:r>
          </a:p>
          <a:p>
            <a:pPr lvl="0"/>
            <a:endParaRPr lang="en-US" sz="2000" dirty="0" smtClean="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To arrest ground water decline and augment ground water table</a:t>
            </a:r>
          </a:p>
          <a:p>
            <a:pPr marL="342900" lvl="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To beneficiate water quality in aquifers</a:t>
            </a:r>
          </a:p>
          <a:p>
            <a:pPr marL="342900" lvl="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To conserve surface water runoff during monsoon</a:t>
            </a:r>
          </a:p>
          <a:p>
            <a:pPr marL="342900" lvl="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To reduce soil erosion</a:t>
            </a:r>
          </a:p>
          <a:p>
            <a:pPr marL="342900" lvl="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To inculcate a culture of water conservation</a:t>
            </a:r>
          </a:p>
          <a:p>
            <a:pPr lvl="0"/>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There are two ways of harvesting  rain water:</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         Surface runoff harvesting                </a:t>
            </a:r>
          </a:p>
          <a:p>
            <a:r>
              <a:rPr lang="en-US" sz="2000" dirty="0" smtClean="0">
                <a:latin typeface="Times New Roman" panose="02020603050405020304" pitchFamily="18" charset="0"/>
                <a:cs typeface="Times New Roman" panose="02020603050405020304" pitchFamily="18" charset="0"/>
              </a:rPr>
              <a:t>(ii)        Roof top rainwater harvesting</a:t>
            </a:r>
          </a:p>
          <a:p>
            <a:pPr lvl="0"/>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0F06CDC7-86E0-4257-803A-6B0EC2CAA604}" type="slidenum">
              <a:rPr lang="en-US" smtClean="0"/>
              <a:t>65</a:t>
            </a:fld>
            <a:endParaRPr lang="en-US"/>
          </a:p>
        </p:txBody>
      </p:sp>
    </p:spTree>
    <p:extLst>
      <p:ext uri="{BB962C8B-B14F-4D97-AF65-F5344CB8AC3E}">
        <p14:creationId xmlns:p14="http://schemas.microsoft.com/office/powerpoint/2010/main" val="391411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animEffect transition="in" filter="fade">
                                      <p:cBhvr>
                                        <p:cTn id="21" dur="1000"/>
                                        <p:tgtEl>
                                          <p:spTgt spid="3">
                                            <p:txEl>
                                              <p:pRg st="12" end="12"/>
                                            </p:txEl>
                                          </p:spTgt>
                                        </p:tgtEl>
                                      </p:cBhvr>
                                    </p:animEffect>
                                    <p:anim calcmode="lin" valueType="num">
                                      <p:cBhvr>
                                        <p:cTn id="2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04537" y="457201"/>
            <a:ext cx="10006263" cy="566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u="sng" dirty="0" smtClean="0">
                <a:latin typeface="Times New Roman" panose="02020603050405020304" pitchFamily="18" charset="0"/>
                <a:cs typeface="Times New Roman" panose="02020603050405020304" pitchFamily="18" charset="0"/>
              </a:rPr>
              <a:t>Surface runoff harvesting:</a:t>
            </a:r>
            <a:endParaRPr lang="en-US"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dirty="0" smtClean="0"/>
              <a:t/>
            </a:r>
            <a:br>
              <a:rPr lang="en-US" dirty="0" smtClean="0"/>
            </a:br>
            <a:r>
              <a:rPr lang="en-US" dirty="0" smtClean="0">
                <a:latin typeface="Times New Roman" panose="02020603050405020304" pitchFamily="18" charset="0"/>
                <a:cs typeface="Times New Roman" panose="02020603050405020304" pitchFamily="18" charset="0"/>
              </a:rPr>
              <a:t>In urban area rainwater flows away as surface runoff. This runoff could be caught and used for recharging aquifers by adopting appropriate methods.</a:t>
            </a:r>
          </a:p>
          <a:p>
            <a:pPr marL="0" indent="0" algn="just">
              <a:buFont typeface="Arial" panose="020B0604020202020204" pitchFamily="34" charset="0"/>
              <a:buNone/>
            </a:pPr>
            <a:r>
              <a:rPr lang="en-US" dirty="0" smtClean="0">
                <a:latin typeface="Times New Roman" panose="02020603050405020304" pitchFamily="18" charset="0"/>
                <a:cs typeface="Times New Roman" panose="02020603050405020304" pitchFamily="18" charset="0"/>
              </a:rPr>
              <a:t> </a:t>
            </a:r>
          </a:p>
          <a:p>
            <a:pPr marL="0" indent="0">
              <a:buNone/>
            </a:pPr>
            <a:r>
              <a:rPr lang="en-US" dirty="0" smtClean="0">
                <a:latin typeface="Times New Roman" panose="02020603050405020304" pitchFamily="18" charset="0"/>
                <a:cs typeface="Times New Roman" panose="02020603050405020304" pitchFamily="18" charset="0"/>
              </a:rPr>
              <a:t>					Waterman of India</a:t>
            </a:r>
          </a:p>
          <a:p>
            <a:endParaRPr lang="en-US" dirty="0">
              <a:latin typeface="Times New Roman" panose="02020603050405020304" pitchFamily="18" charset="0"/>
              <a:cs typeface="Times New Roman" panose="02020603050405020304" pitchFamily="18" charset="0"/>
            </a:endParaRP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558" y="2803359"/>
            <a:ext cx="3166000" cy="3322806"/>
          </a:xfrm>
          <a:prstGeom prst="rect">
            <a:avLst/>
          </a:prstGeom>
        </p:spPr>
      </p:pic>
      <p:sp>
        <p:nvSpPr>
          <p:cNvPr id="4" name="Rectangle 3"/>
          <p:cNvSpPr/>
          <p:nvPr/>
        </p:nvSpPr>
        <p:spPr>
          <a:xfrm>
            <a:off x="5518106" y="3995250"/>
            <a:ext cx="1672253" cy="369332"/>
          </a:xfrm>
          <a:prstGeom prst="rect">
            <a:avLst/>
          </a:prstGeom>
        </p:spPr>
        <p:txBody>
          <a:bodyPr wrap="none">
            <a:spAutoFit/>
          </a:bodyPr>
          <a:lstStyle/>
          <a:p>
            <a:r>
              <a:rPr lang="en-US" dirty="0" err="1" smtClean="0">
                <a:latin typeface="Times New Roman" panose="02020603050405020304" pitchFamily="18" charset="0"/>
                <a:cs typeface="Times New Roman" panose="02020603050405020304" pitchFamily="18" charset="0"/>
              </a:rPr>
              <a:t>Rajendra</a:t>
            </a:r>
            <a:r>
              <a:rPr lang="en-US" dirty="0" smtClean="0">
                <a:latin typeface="Times New Roman" panose="02020603050405020304" pitchFamily="18" charset="0"/>
                <a:cs typeface="Times New Roman" panose="02020603050405020304" pitchFamily="18" charset="0"/>
              </a:rPr>
              <a:t> Singh </a:t>
            </a:r>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0F06CDC7-86E0-4257-803A-6B0EC2CAA604}" type="slidenum">
              <a:rPr lang="en-US" smtClean="0"/>
              <a:t>66</a:t>
            </a:fld>
            <a:endParaRPr lang="en-US"/>
          </a:p>
        </p:txBody>
      </p:sp>
    </p:spTree>
    <p:extLst>
      <p:ext uri="{BB962C8B-B14F-4D97-AF65-F5344CB8AC3E}">
        <p14:creationId xmlns:p14="http://schemas.microsoft.com/office/powerpoint/2010/main" val="14632814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977" y="1258074"/>
            <a:ext cx="9105364" cy="5620483"/>
          </a:xfrm>
          <a:prstGeom prst="rect">
            <a:avLst/>
          </a:prstGeom>
        </p:spPr>
      </p:pic>
      <p:sp>
        <p:nvSpPr>
          <p:cNvPr id="3" name="Rectangle 2"/>
          <p:cNvSpPr/>
          <p:nvPr/>
        </p:nvSpPr>
        <p:spPr>
          <a:xfrm>
            <a:off x="4271105" y="266603"/>
            <a:ext cx="3839834" cy="584775"/>
          </a:xfrm>
          <a:prstGeom prst="rect">
            <a:avLst/>
          </a:prstGeom>
        </p:spPr>
        <p:txBody>
          <a:bodyPr wrap="none">
            <a:spAutoFit/>
          </a:bodyPr>
          <a:lstStyle/>
          <a:p>
            <a:r>
              <a:rPr lang="en-US" sz="3200" dirty="0" err="1" smtClean="0"/>
              <a:t>Arvari</a:t>
            </a:r>
            <a:r>
              <a:rPr lang="en-US" sz="3200" dirty="0" smtClean="0"/>
              <a:t> river, Rajasthan</a:t>
            </a:r>
            <a:endParaRPr lang="en-US" sz="3200" dirty="0"/>
          </a:p>
        </p:txBody>
      </p:sp>
      <p:sp>
        <p:nvSpPr>
          <p:cNvPr id="4" name="Slide Number Placeholder 3"/>
          <p:cNvSpPr>
            <a:spLocks noGrp="1"/>
          </p:cNvSpPr>
          <p:nvPr>
            <p:ph type="sldNum" sz="quarter" idx="12"/>
          </p:nvPr>
        </p:nvSpPr>
        <p:spPr/>
        <p:txBody>
          <a:bodyPr/>
          <a:lstStyle/>
          <a:p>
            <a:fld id="{0F06CDC7-86E0-4257-803A-6B0EC2CAA604}" type="slidenum">
              <a:rPr lang="en-US" smtClean="0"/>
              <a:t>67</a:t>
            </a:fld>
            <a:endParaRPr lang="en-US"/>
          </a:p>
        </p:txBody>
      </p:sp>
    </p:spTree>
    <p:extLst>
      <p:ext uri="{BB962C8B-B14F-4D97-AF65-F5344CB8AC3E}">
        <p14:creationId xmlns:p14="http://schemas.microsoft.com/office/powerpoint/2010/main" val="15919011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132"/>
            <a:ext cx="12192001" cy="5549299"/>
          </a:xfrm>
          <a:prstGeom prst="rect">
            <a:avLst/>
          </a:prstGeom>
        </p:spPr>
      </p:pic>
      <p:sp>
        <p:nvSpPr>
          <p:cNvPr id="3" name="Rectangle 2"/>
          <p:cNvSpPr/>
          <p:nvPr/>
        </p:nvSpPr>
        <p:spPr>
          <a:xfrm>
            <a:off x="4636792" y="257283"/>
            <a:ext cx="2572692" cy="646331"/>
          </a:xfrm>
          <a:prstGeom prst="rect">
            <a:avLst/>
          </a:prstGeom>
        </p:spPr>
        <p:txBody>
          <a:bodyPr wrap="none">
            <a:spAutoFit/>
          </a:bodyPr>
          <a:lstStyle/>
          <a:p>
            <a:r>
              <a:rPr lang="en-US" sz="3600" dirty="0" smtClean="0"/>
              <a:t>Manipal lake</a:t>
            </a:r>
            <a:endParaRPr lang="en-US" sz="3600" dirty="0"/>
          </a:p>
        </p:txBody>
      </p:sp>
      <p:sp>
        <p:nvSpPr>
          <p:cNvPr id="4" name="Slide Number Placeholder 3"/>
          <p:cNvSpPr>
            <a:spLocks noGrp="1"/>
          </p:cNvSpPr>
          <p:nvPr>
            <p:ph type="sldNum" sz="quarter" idx="12"/>
          </p:nvPr>
        </p:nvSpPr>
        <p:spPr/>
        <p:txBody>
          <a:bodyPr/>
          <a:lstStyle/>
          <a:p>
            <a:fld id="{0F06CDC7-86E0-4257-803A-6B0EC2CAA604}" type="slidenum">
              <a:rPr lang="en-US" smtClean="0"/>
              <a:t>68</a:t>
            </a:fld>
            <a:endParaRPr lang="en-US"/>
          </a:p>
        </p:txBody>
      </p:sp>
    </p:spTree>
    <p:extLst>
      <p:ext uri="{BB962C8B-B14F-4D97-AF65-F5344CB8AC3E}">
        <p14:creationId xmlns:p14="http://schemas.microsoft.com/office/powerpoint/2010/main" val="14701653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Framework_Water_Banking_fig5_resize.gif"/>
          <p:cNvPicPr>
            <a:picLocks noChangeAspect="1"/>
          </p:cNvPicPr>
          <p:nvPr/>
        </p:nvPicPr>
        <p:blipFill>
          <a:blip r:embed="rId2"/>
          <a:stretch>
            <a:fillRect/>
          </a:stretch>
        </p:blipFill>
        <p:spPr>
          <a:xfrm>
            <a:off x="7035547" y="441793"/>
            <a:ext cx="4871817" cy="5914557"/>
          </a:xfrm>
          <a:prstGeom prst="rect">
            <a:avLst/>
          </a:prstGeom>
          <a:ln w="228600" cap="sq" cmpd="thickThin">
            <a:solidFill>
              <a:srgbClr val="000000"/>
            </a:solidFill>
            <a:miter lim="800000"/>
          </a:ln>
          <a:effectLst>
            <a:innerShdw blurRad="76200">
              <a:srgbClr val="000000"/>
            </a:innerShdw>
          </a:effectLst>
        </p:spPr>
      </p:pic>
      <p:sp>
        <p:nvSpPr>
          <p:cNvPr id="3" name="Rectangle 2"/>
          <p:cNvSpPr/>
          <p:nvPr/>
        </p:nvSpPr>
        <p:spPr>
          <a:xfrm>
            <a:off x="211999" y="705670"/>
            <a:ext cx="4308424" cy="461665"/>
          </a:xfrm>
          <a:prstGeom prst="rect">
            <a:avLst/>
          </a:prstGeom>
        </p:spPr>
        <p:txBody>
          <a:bodyPr wrap="none">
            <a:spAutoFit/>
          </a:bodyPr>
          <a:lstStyle/>
          <a:p>
            <a:pPr algn="just"/>
            <a:r>
              <a:rPr lang="en-US" sz="2400" b="1" u="sng" dirty="0" smtClean="0">
                <a:latin typeface="Times New Roman" panose="02020603050405020304" pitchFamily="18" charset="0"/>
                <a:cs typeface="Times New Roman" panose="02020603050405020304" pitchFamily="18" charset="0"/>
              </a:rPr>
              <a:t>Roof  top rainwater harvesting </a:t>
            </a:r>
          </a:p>
        </p:txBody>
      </p:sp>
      <p:sp>
        <p:nvSpPr>
          <p:cNvPr id="4" name="Slide Number Placeholder 3"/>
          <p:cNvSpPr>
            <a:spLocks noGrp="1"/>
          </p:cNvSpPr>
          <p:nvPr>
            <p:ph type="sldNum" sz="quarter" idx="12"/>
          </p:nvPr>
        </p:nvSpPr>
        <p:spPr/>
        <p:txBody>
          <a:bodyPr/>
          <a:lstStyle/>
          <a:p>
            <a:fld id="{0F06CDC7-86E0-4257-803A-6B0EC2CAA604}" type="slidenum">
              <a:rPr lang="en-US" smtClean="0"/>
              <a:t>69</a:t>
            </a:fld>
            <a:endParaRPr lang="en-US"/>
          </a:p>
        </p:txBody>
      </p:sp>
      <p:sp>
        <p:nvSpPr>
          <p:cNvPr id="5" name="Rectangle 4"/>
          <p:cNvSpPr/>
          <p:nvPr/>
        </p:nvSpPr>
        <p:spPr>
          <a:xfrm>
            <a:off x="494379" y="1667380"/>
            <a:ext cx="6291432" cy="347787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191919"/>
                </a:solidFill>
                <a:latin typeface="Times New Roman" panose="02020603050405020304" pitchFamily="18" charset="0"/>
                <a:cs typeface="Times New Roman" panose="02020603050405020304" pitchFamily="18" charset="0"/>
              </a:rPr>
              <a:t>Harvesting rainwater from roof-tops is an easy and eco-friendly method of augmenting household-level water availability. </a:t>
            </a:r>
            <a:endParaRPr lang="en-IN" sz="2000" dirty="0" smtClean="0">
              <a:solidFill>
                <a:srgbClr val="191919"/>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000" dirty="0">
              <a:solidFill>
                <a:srgbClr val="191919"/>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smtClean="0">
                <a:solidFill>
                  <a:srgbClr val="191919"/>
                </a:solidFill>
                <a:latin typeface="Times New Roman" panose="02020603050405020304" pitchFamily="18" charset="0"/>
                <a:cs typeface="Times New Roman" panose="02020603050405020304" pitchFamily="18" charset="0"/>
              </a:rPr>
              <a:t>Roof-top </a:t>
            </a:r>
            <a:r>
              <a:rPr lang="en-IN" sz="2000" dirty="0">
                <a:solidFill>
                  <a:srgbClr val="191919"/>
                </a:solidFill>
                <a:latin typeface="Times New Roman" panose="02020603050405020304" pitchFamily="18" charset="0"/>
                <a:cs typeface="Times New Roman" panose="02020603050405020304" pitchFamily="18" charset="0"/>
              </a:rPr>
              <a:t>rainwater harvesting (RRH) involves diverting and recharging (or) storing part of the rainwater that falls on the roof of a house. </a:t>
            </a:r>
            <a:endParaRPr lang="en-IN" sz="2000" dirty="0" smtClean="0">
              <a:solidFill>
                <a:srgbClr val="191919"/>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000" dirty="0">
              <a:solidFill>
                <a:srgbClr val="191919"/>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smtClean="0">
                <a:solidFill>
                  <a:srgbClr val="191919"/>
                </a:solidFill>
                <a:latin typeface="Times New Roman" panose="02020603050405020304" pitchFamily="18" charset="0"/>
                <a:cs typeface="Times New Roman" panose="02020603050405020304" pitchFamily="18" charset="0"/>
              </a:rPr>
              <a:t>RRH </a:t>
            </a:r>
            <a:r>
              <a:rPr lang="en-IN" sz="2000" dirty="0">
                <a:solidFill>
                  <a:srgbClr val="191919"/>
                </a:solidFill>
                <a:latin typeface="Times New Roman" panose="02020603050405020304" pitchFamily="18" charset="0"/>
                <a:cs typeface="Times New Roman" panose="02020603050405020304" pitchFamily="18" charset="0"/>
              </a:rPr>
              <a:t>for recharging groundwater is a common practice implemented in individual houses as well as apartment complexes.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144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1000"/>
                                        <p:tgtEl>
                                          <p:spTgt spid="5">
                                            <p:txEl>
                                              <p:pRg st="4" end="4"/>
                                            </p:txEl>
                                          </p:spTgt>
                                        </p:tgtEl>
                                      </p:cBhvr>
                                    </p:animEffect>
                                    <p:anim calcmode="lin" valueType="num">
                                      <p:cBhvr>
                                        <p:cTn id="2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Coniferous forest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179" y="1690687"/>
            <a:ext cx="5499162" cy="3785653"/>
          </a:xfrm>
        </p:spPr>
      </p:pic>
      <p:sp>
        <p:nvSpPr>
          <p:cNvPr id="3" name="Rectangle 2"/>
          <p:cNvSpPr/>
          <p:nvPr/>
        </p:nvSpPr>
        <p:spPr>
          <a:xfrm>
            <a:off x="5995737" y="1690688"/>
            <a:ext cx="6096000" cy="3785652"/>
          </a:xfrm>
          <a:prstGeom prst="rect">
            <a:avLst/>
          </a:prstGeom>
        </p:spPr>
        <p:txBody>
          <a:bodyPr>
            <a:spAutoFit/>
          </a:bodyPr>
          <a:lstStyle/>
          <a:p>
            <a:pPr algn="just"/>
            <a:r>
              <a:rPr lang="en-IN" sz="2400" dirty="0" smtClean="0">
                <a:latin typeface="Times New Roman" panose="02020603050405020304" pitchFamily="18" charset="0"/>
                <a:cs typeface="Times New Roman" panose="02020603050405020304" pitchFamily="18" charset="0"/>
              </a:rPr>
              <a:t>Coniferous forests are made up mainly of cone-bearing or coniferous trees, such as spruces, hemlocks, pines and firs. </a:t>
            </a:r>
          </a:p>
          <a:p>
            <a:pPr algn="just"/>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The leaves of these trees are either small and needle-like or scale-like and most stay green all year around (evergreen). </a:t>
            </a:r>
          </a:p>
          <a:p>
            <a:pPr algn="just"/>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All are softwoods able to survive cold temperatures and acidic soil.</a:t>
            </a:r>
            <a:endParaRPr lang="en-US"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0F06CDC7-86E0-4257-803A-6B0EC2CAA604}" type="slidenum">
              <a:rPr lang="en-US" smtClean="0"/>
              <a:t>7</a:t>
            </a:fld>
            <a:endParaRPr lang="en-US"/>
          </a:p>
        </p:txBody>
      </p:sp>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5080954" y="6400412"/>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231267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6432" y="392006"/>
            <a:ext cx="5036187" cy="461665"/>
          </a:xfrm>
          <a:prstGeom prst="rect">
            <a:avLst/>
          </a:prstGeom>
        </p:spPr>
        <p:txBody>
          <a:bodyPr wrap="none">
            <a:spAutoFit/>
          </a:bodyPr>
          <a:lstStyle/>
          <a:p>
            <a:r>
              <a:rPr lang="en-US" sz="2400" b="1" i="1" u="sng" dirty="0" smtClean="0">
                <a:latin typeface="Times New Roman" panose="02020603050405020304" pitchFamily="18" charset="0"/>
                <a:cs typeface="Times New Roman" panose="02020603050405020304" pitchFamily="18" charset="0"/>
              </a:rPr>
              <a:t>What is the inter-linking river project?</a:t>
            </a:r>
            <a:endParaRPr lang="en-US" sz="2400" b="1" i="1" u="sng" dirty="0">
              <a:latin typeface="Times New Roman" panose="02020603050405020304" pitchFamily="18" charset="0"/>
              <a:cs typeface="Times New Roman" panose="02020603050405020304" pitchFamily="18" charset="0"/>
            </a:endParaRPr>
          </a:p>
        </p:txBody>
      </p:sp>
      <p:sp>
        <p:nvSpPr>
          <p:cNvPr id="3" name="Rectangle 2"/>
          <p:cNvSpPr/>
          <p:nvPr/>
        </p:nvSpPr>
        <p:spPr>
          <a:xfrm>
            <a:off x="1024690" y="1030399"/>
            <a:ext cx="11167310" cy="923330"/>
          </a:xfrm>
          <a:prstGeom prst="rect">
            <a:avLst/>
          </a:prstGeom>
        </p:spPr>
        <p:txBody>
          <a:bodyPr wrap="square">
            <a:spAutoFit/>
          </a:bodyPr>
          <a:lstStyle/>
          <a:p>
            <a:pPr marL="285750" indent="-285750" algn="just"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It aims to Transfer water from surplus to water deficit areas in the country.</a:t>
            </a:r>
          </a:p>
          <a:p>
            <a:pPr marL="285750" indent="-285750" algn="just"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Inter-Linking River Program will help saving the people living in drought-prone zones from hunger and people living in flood-prone areas from the destruction caused by floods</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1024690" y="2284084"/>
            <a:ext cx="6096000" cy="646331"/>
          </a:xfrm>
          <a:prstGeom prst="rect">
            <a:avLst/>
          </a:prstGeom>
        </p:spPr>
        <p:txBody>
          <a:bodyPr>
            <a:spAutoFit/>
          </a:bodyPr>
          <a:lstStyle/>
          <a:p>
            <a:r>
              <a:rPr lang="en-US" b="1" i="1" dirty="0" smtClean="0">
                <a:latin typeface="Times New Roman" panose="02020603050405020304" pitchFamily="18" charset="0"/>
                <a:cs typeface="Times New Roman" panose="02020603050405020304" pitchFamily="18" charset="0"/>
              </a:rPr>
              <a:t>What are the benefits?</a:t>
            </a:r>
            <a:br>
              <a:rPr lang="en-US" b="1" i="1" dirty="0" smtClean="0">
                <a:latin typeface="Times New Roman" panose="02020603050405020304" pitchFamily="18" charset="0"/>
                <a:cs typeface="Times New Roman" panose="02020603050405020304" pitchFamily="18" charset="0"/>
              </a:rPr>
            </a:br>
            <a:endParaRPr lang="en-US" b="1" i="1" dirty="0">
              <a:latin typeface="Times New Roman" panose="02020603050405020304" pitchFamily="18" charset="0"/>
              <a:cs typeface="Times New Roman" panose="02020603050405020304" pitchFamily="18" charset="0"/>
            </a:endParaRPr>
          </a:p>
        </p:txBody>
      </p:sp>
      <p:sp>
        <p:nvSpPr>
          <p:cNvPr id="5" name="Rectangle 4"/>
          <p:cNvSpPr/>
          <p:nvPr/>
        </p:nvSpPr>
        <p:spPr>
          <a:xfrm>
            <a:off x="1024690" y="2758985"/>
            <a:ext cx="6096000" cy="1200329"/>
          </a:xfrm>
          <a:prstGeom prst="rect">
            <a:avLst/>
          </a:prstGeom>
        </p:spPr>
        <p:txBody>
          <a:bodyPr>
            <a:spAutoFit/>
          </a:bodyPr>
          <a:lstStyle/>
          <a:p>
            <a:pPr marL="285750" indent="-285750" algn="just"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Irrigating 35 million hectares;</a:t>
            </a:r>
          </a:p>
          <a:p>
            <a:pPr marL="285750" indent="-285750" algn="just"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Enabling full use of existing irrigation projects;</a:t>
            </a:r>
          </a:p>
          <a:p>
            <a:pPr marL="285750" indent="-285750" algn="just"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Generating power to the tune of 34,000 MW with added benefits, including flood control.</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024690" y="4161785"/>
            <a:ext cx="6096000" cy="646331"/>
          </a:xfrm>
          <a:prstGeom prst="rect">
            <a:avLst/>
          </a:prstGeom>
        </p:spPr>
        <p:txBody>
          <a:bodyPr>
            <a:spAutoFit/>
          </a:bodyPr>
          <a:lstStyle/>
          <a:p>
            <a:r>
              <a:rPr lang="en-US" b="1" i="1" dirty="0" smtClean="0">
                <a:latin typeface="Times New Roman" panose="02020603050405020304" pitchFamily="18" charset="0"/>
                <a:cs typeface="Times New Roman" panose="02020603050405020304" pitchFamily="18" charset="0"/>
              </a:rPr>
              <a:t>What is the cost?</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1116946" y="4631458"/>
            <a:ext cx="10553686" cy="646331"/>
          </a:xfrm>
          <a:prstGeom prst="rect">
            <a:avLst/>
          </a:prstGeom>
        </p:spPr>
        <p:txBody>
          <a:bodyPr wrap="square">
            <a:spAutoFit/>
          </a:bodyPr>
          <a:lstStyle/>
          <a:p>
            <a:pPr marL="285750" indent="-285750" algn="just"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Cost of the project was estimated at 5,60,000 crore.</a:t>
            </a:r>
          </a:p>
          <a:p>
            <a:pPr marL="285750" indent="-285750" algn="just"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true cost can be known only when the detailed project reports of the 30 river link projects are drawn up</a:t>
            </a:r>
          </a:p>
        </p:txBody>
      </p:sp>
      <p:sp>
        <p:nvSpPr>
          <p:cNvPr id="8" name="Rectangle 7"/>
          <p:cNvSpPr/>
          <p:nvPr/>
        </p:nvSpPr>
        <p:spPr>
          <a:xfrm>
            <a:off x="1116946" y="5303602"/>
            <a:ext cx="6096000" cy="646331"/>
          </a:xfrm>
          <a:prstGeom prst="rect">
            <a:avLst/>
          </a:prstGeom>
        </p:spPr>
        <p:txBody>
          <a:bodyPr>
            <a:spAutoFit/>
          </a:bodyPr>
          <a:lstStyle/>
          <a:p>
            <a:r>
              <a:rPr lang="en-US" dirty="0" smtClean="0">
                <a:latin typeface="Times New Roman" panose="02020603050405020304" pitchFamily="18" charset="0"/>
                <a:cs typeface="Times New Roman" panose="02020603050405020304" pitchFamily="18" charset="0"/>
              </a:rPr>
              <a:t>What is the problem?</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1024690" y="5747462"/>
            <a:ext cx="6096000" cy="923330"/>
          </a:xfrm>
          <a:prstGeom prst="rect">
            <a:avLst/>
          </a:prstGeom>
        </p:spPr>
        <p:txBody>
          <a:bodyPr>
            <a:spAutoFit/>
          </a:bodyPr>
          <a:lstStyle/>
          <a:p>
            <a:pPr marL="285750" indent="-285750"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Environmental problems</a:t>
            </a:r>
          </a:p>
          <a:p>
            <a:pPr marL="285750" indent="-285750"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Exotic species</a:t>
            </a:r>
          </a:p>
          <a:p>
            <a:pPr marL="285750" indent="-285750" fontAlgn="base">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Inter-state disputes</a:t>
            </a:r>
            <a:endParaRPr lang="en-US" sz="2400"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0F06CDC7-86E0-4257-803A-6B0EC2CAA604}" type="slidenum">
              <a:rPr lang="en-US" smtClean="0">
                <a:latin typeface="Times New Roman" panose="02020603050405020304" pitchFamily="18" charset="0"/>
                <a:cs typeface="Times New Roman" panose="02020603050405020304" pitchFamily="18" charset="0"/>
              </a:rPr>
              <a:t>70</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51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85582"/>
            <a:ext cx="9144000" cy="983331"/>
          </a:xfrm>
        </p:spPr>
        <p:txBody>
          <a:bodyPr>
            <a:normAutofit fontScale="90000"/>
          </a:bodyPr>
          <a:lstStyle/>
          <a:p>
            <a:r>
              <a:rPr lang="en-US" b="1" dirty="0" smtClean="0"/>
              <a:t/>
            </a:r>
            <a:br>
              <a:rPr lang="en-US" b="1" dirty="0" smtClean="0"/>
            </a:br>
            <a:r>
              <a:rPr lang="en-US" sz="3600" b="1" dirty="0" smtClean="0"/>
              <a:t>Mineral Resources</a:t>
            </a:r>
            <a:endParaRPr lang="en-US" sz="3600" b="1" dirty="0"/>
          </a:p>
        </p:txBody>
      </p:sp>
      <p:pic>
        <p:nvPicPr>
          <p:cNvPr id="5" name="Picture 5" descr="[YellowSapphi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8009"/>
            <a:ext cx="2112545" cy="211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734355" y="3860380"/>
            <a:ext cx="1234633" cy="369332"/>
          </a:xfrm>
          <a:prstGeom prst="rect">
            <a:avLst/>
          </a:prstGeom>
        </p:spPr>
        <p:txBody>
          <a:bodyPr wrap="none">
            <a:spAutoFit/>
          </a:bodyPr>
          <a:lstStyle/>
          <a:p>
            <a:r>
              <a:rPr lang="en-US" cap="none" dirty="0" smtClean="0"/>
              <a:t>Corundum </a:t>
            </a:r>
            <a:endParaRPr lang="en-US" dirty="0"/>
          </a:p>
        </p:txBody>
      </p:sp>
      <p:pic>
        <p:nvPicPr>
          <p:cNvPr id="7" name="Picture 4" descr="File:Logansapphire.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524000"/>
            <a:ext cx="1616242" cy="211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915231" y="3764127"/>
            <a:ext cx="1739611" cy="646331"/>
          </a:xfrm>
          <a:prstGeom prst="rect">
            <a:avLst/>
          </a:prstGeom>
        </p:spPr>
        <p:txBody>
          <a:bodyPr wrap="square">
            <a:spAutoFit/>
          </a:bodyPr>
          <a:lstStyle/>
          <a:p>
            <a:r>
              <a:rPr lang="en-US" cap="none" dirty="0" smtClean="0"/>
              <a:t>Corundum + Iron + titanium</a:t>
            </a:r>
            <a:endParaRPr lang="en-US" dirty="0"/>
          </a:p>
        </p:txBody>
      </p:sp>
      <p:pic>
        <p:nvPicPr>
          <p:cNvPr id="9" name="Picture 5" descr="Bery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7968" y="1508173"/>
            <a:ext cx="1730977" cy="213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447968" y="3860380"/>
            <a:ext cx="2082421" cy="1082091"/>
          </a:xfrm>
          <a:prstGeom prst="rect">
            <a:avLst/>
          </a:prstGeom>
        </p:spPr>
        <p:txBody>
          <a:bodyPr wrap="square">
            <a:spAutoFit/>
          </a:bodyPr>
          <a:lstStyle/>
          <a:p>
            <a:pPr algn="just">
              <a:lnSpc>
                <a:spcPct val="80000"/>
              </a:lnSpc>
            </a:pPr>
            <a:r>
              <a:rPr lang="en-US" sz="1600" dirty="0" smtClean="0"/>
              <a:t>Transparent emerald, the green variety of beryl on calcite (marble) matrix; Location: Columbia</a:t>
            </a:r>
            <a:endParaRPr lang="en-US" sz="1600" dirty="0"/>
          </a:p>
        </p:txBody>
      </p:sp>
      <p:pic>
        <p:nvPicPr>
          <p:cNvPr id="11" name="Picture 4" descr="File:Azurite from China.jp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94865" y="1622365"/>
            <a:ext cx="2524103" cy="21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9736339" y="4032093"/>
            <a:ext cx="852669" cy="369332"/>
          </a:xfrm>
          <a:prstGeom prst="rect">
            <a:avLst/>
          </a:prstGeom>
        </p:spPr>
        <p:txBody>
          <a:bodyPr wrap="none">
            <a:spAutoFit/>
          </a:bodyPr>
          <a:lstStyle/>
          <a:p>
            <a:r>
              <a:rPr lang="en-US" cap="none" dirty="0" smtClean="0"/>
              <a:t>Azurite</a:t>
            </a:r>
            <a:endParaRPr lang="en-US" dirty="0"/>
          </a:p>
        </p:txBody>
      </p:sp>
      <p:sp>
        <p:nvSpPr>
          <p:cNvPr id="3" name="Slide Number Placeholder 2"/>
          <p:cNvSpPr>
            <a:spLocks noGrp="1"/>
          </p:cNvSpPr>
          <p:nvPr>
            <p:ph type="sldNum" sz="quarter" idx="12"/>
          </p:nvPr>
        </p:nvSpPr>
        <p:spPr/>
        <p:txBody>
          <a:bodyPr/>
          <a:lstStyle/>
          <a:p>
            <a:fld id="{0F06CDC7-86E0-4257-803A-6B0EC2CAA604}" type="slidenum">
              <a:rPr lang="en-US" smtClean="0"/>
              <a:t>71</a:t>
            </a:fld>
            <a:endParaRPr lang="en-US"/>
          </a:p>
        </p:txBody>
      </p:sp>
    </p:spTree>
    <p:extLst>
      <p:ext uri="{BB962C8B-B14F-4D97-AF65-F5344CB8AC3E}">
        <p14:creationId xmlns:p14="http://schemas.microsoft.com/office/powerpoint/2010/main" val="27185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72" y="1025692"/>
            <a:ext cx="4511675"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non-metallic mineral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874" y="872206"/>
            <a:ext cx="4874544" cy="5697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967498" y="318208"/>
            <a:ext cx="3064493" cy="400110"/>
          </a:xfrm>
          <a:prstGeom prst="rect">
            <a:avLst/>
          </a:prstGeom>
        </p:spPr>
        <p:txBody>
          <a:bodyPr wrap="none">
            <a:spAutoFit/>
          </a:bodyPr>
          <a:lstStyle/>
          <a:p>
            <a:r>
              <a:rPr lang="en-US" sz="2000" b="1" i="1" dirty="0" smtClean="0"/>
              <a:t>Mineral &amp; Metal Resources</a:t>
            </a:r>
            <a:endParaRPr lang="en-US" sz="2000" b="1" i="1" dirty="0"/>
          </a:p>
        </p:txBody>
      </p:sp>
      <p:sp>
        <p:nvSpPr>
          <p:cNvPr id="7" name="Rectangle 6"/>
          <p:cNvSpPr/>
          <p:nvPr/>
        </p:nvSpPr>
        <p:spPr>
          <a:xfrm>
            <a:off x="7569618" y="318208"/>
            <a:ext cx="2518703" cy="400110"/>
          </a:xfrm>
          <a:prstGeom prst="rect">
            <a:avLst/>
          </a:prstGeom>
        </p:spPr>
        <p:txBody>
          <a:bodyPr wrap="none">
            <a:spAutoFit/>
          </a:bodyPr>
          <a:lstStyle/>
          <a:p>
            <a:r>
              <a:rPr lang="en-US" sz="2000" b="1" i="1" dirty="0" smtClean="0"/>
              <a:t>Non metallic Minerals</a:t>
            </a:r>
            <a:endParaRPr lang="en-US" sz="2000" b="1" i="1" dirty="0"/>
          </a:p>
        </p:txBody>
      </p:sp>
      <p:sp>
        <p:nvSpPr>
          <p:cNvPr id="2" name="Slide Number Placeholder 1"/>
          <p:cNvSpPr>
            <a:spLocks noGrp="1"/>
          </p:cNvSpPr>
          <p:nvPr>
            <p:ph type="sldNum" sz="quarter" idx="12"/>
          </p:nvPr>
        </p:nvSpPr>
        <p:spPr/>
        <p:txBody>
          <a:bodyPr/>
          <a:lstStyle/>
          <a:p>
            <a:fld id="{0F06CDC7-86E0-4257-803A-6B0EC2CAA604}" type="slidenum">
              <a:rPr lang="en-US" smtClean="0"/>
              <a:t>72</a:t>
            </a:fld>
            <a:endParaRPr lang="en-US"/>
          </a:p>
        </p:txBody>
      </p:sp>
    </p:spTree>
    <p:extLst>
      <p:ext uri="{BB962C8B-B14F-4D97-AF65-F5344CB8AC3E}">
        <p14:creationId xmlns:p14="http://schemas.microsoft.com/office/powerpoint/2010/main" val="174539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6404" y="284566"/>
            <a:ext cx="2681824" cy="369332"/>
          </a:xfrm>
          <a:prstGeom prst="rect">
            <a:avLst/>
          </a:prstGeom>
        </p:spPr>
        <p:txBody>
          <a:bodyPr wrap="none">
            <a:spAutoFit/>
          </a:bodyPr>
          <a:lstStyle/>
          <a:p>
            <a:r>
              <a:rPr lang="en-US" dirty="0" smtClean="0"/>
              <a:t>Mineral rich states of India</a:t>
            </a:r>
            <a:endParaRPr lang="en-US" dirty="0"/>
          </a:p>
        </p:txBody>
      </p:sp>
      <p:pic>
        <p:nvPicPr>
          <p:cNvPr id="3" name="Picture 6" descr="bihar-minerals-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8407"/>
            <a:ext cx="5690937" cy="609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orissa-minerals-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245" y="758406"/>
            <a:ext cx="6383755" cy="609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0F06CDC7-86E0-4257-803A-6B0EC2CAA604}" type="slidenum">
              <a:rPr lang="en-US" smtClean="0"/>
              <a:t>73</a:t>
            </a:fld>
            <a:endParaRPr lang="en-US"/>
          </a:p>
        </p:txBody>
      </p:sp>
    </p:spTree>
    <p:extLst>
      <p:ext uri="{BB962C8B-B14F-4D97-AF65-F5344CB8AC3E}">
        <p14:creationId xmlns:p14="http://schemas.microsoft.com/office/powerpoint/2010/main" val="40756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karnataka-minerals-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518" y="0"/>
            <a:ext cx="52895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0F06CDC7-86E0-4257-803A-6B0EC2CAA604}" type="slidenum">
              <a:rPr lang="en-US" smtClean="0"/>
              <a:t>74</a:t>
            </a:fld>
            <a:endParaRPr lang="en-US"/>
          </a:p>
        </p:txBody>
      </p:sp>
    </p:spTree>
    <p:extLst>
      <p:ext uri="{BB962C8B-B14F-4D97-AF65-F5344CB8AC3E}">
        <p14:creationId xmlns:p14="http://schemas.microsoft.com/office/powerpoint/2010/main" val="199376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882" y="365125"/>
            <a:ext cx="11475076" cy="703821"/>
          </a:xfrm>
        </p:spPr>
        <p:txBody>
          <a:bodyPr/>
          <a:lstStyle/>
          <a:p>
            <a:pPr>
              <a:defRPr/>
            </a:pPr>
            <a:r>
              <a:rPr lang="en-US" dirty="0" smtClean="0">
                <a:latin typeface="Times New Roman" pitchFamily="18" charset="0"/>
                <a:cs typeface="Times New Roman" pitchFamily="18" charset="0"/>
              </a:rPr>
              <a:t>India’s contribution to world  mineral production</a:t>
            </a:r>
            <a:endParaRPr lang="en-US" dirty="0">
              <a:latin typeface="Times New Roman" pitchFamily="18" charset="0"/>
              <a:cs typeface="Times New Roman" pitchFamily="18" charset="0"/>
            </a:endParaRPr>
          </a:p>
        </p:txBody>
      </p:sp>
      <p:sp>
        <p:nvSpPr>
          <p:cNvPr id="64515" name="Content Placeholder 2"/>
          <p:cNvSpPr>
            <a:spLocks noGrp="1"/>
          </p:cNvSpPr>
          <p:nvPr>
            <p:ph sz="quarter" idx="1"/>
          </p:nvPr>
        </p:nvSpPr>
        <p:spPr>
          <a:xfrm>
            <a:off x="515155" y="1269207"/>
            <a:ext cx="8449702" cy="4873625"/>
          </a:xfrm>
        </p:spPr>
        <p:txBody>
          <a:bodyPr>
            <a:normAutofit/>
          </a:bodyPr>
          <a:lstStyle/>
          <a:p>
            <a:pPr algn="just" eaLnBrk="1" hangingPunct="1"/>
            <a:r>
              <a:rPr lang="en-US" dirty="0" smtClean="0">
                <a:latin typeface="Times New Roman" pitchFamily="18" charset="0"/>
                <a:cs typeface="Times New Roman" pitchFamily="18" charset="0"/>
              </a:rPr>
              <a:t>India is the world’s largest producer of </a:t>
            </a:r>
            <a:r>
              <a:rPr lang="en-US" dirty="0" smtClean="0">
                <a:solidFill>
                  <a:srgbClr val="FF0000"/>
                </a:solidFill>
                <a:latin typeface="Times New Roman" pitchFamily="18" charset="0"/>
                <a:cs typeface="Times New Roman" pitchFamily="18" charset="0"/>
              </a:rPr>
              <a:t>mica</a:t>
            </a:r>
            <a:r>
              <a:rPr lang="en-US" dirty="0" smtClean="0">
                <a:latin typeface="Times New Roman" pitchFamily="18" charset="0"/>
                <a:cs typeface="Times New Roman" pitchFamily="18" charset="0"/>
              </a:rPr>
              <a:t> blocks and mica splitting's. </a:t>
            </a:r>
          </a:p>
          <a:p>
            <a:pPr algn="just" eaLnBrk="1" hangingPunct="1"/>
            <a:r>
              <a:rPr lang="en-US" dirty="0" smtClean="0">
                <a:latin typeface="Times New Roman" pitchFamily="18" charset="0"/>
                <a:cs typeface="Times New Roman" pitchFamily="18" charset="0"/>
              </a:rPr>
              <a:t>With the recent spurt in world demand for </a:t>
            </a:r>
            <a:r>
              <a:rPr lang="en-US" dirty="0" smtClean="0">
                <a:solidFill>
                  <a:srgbClr val="FF0000"/>
                </a:solidFill>
                <a:latin typeface="Times New Roman" pitchFamily="18" charset="0"/>
                <a:cs typeface="Times New Roman" pitchFamily="18" charset="0"/>
              </a:rPr>
              <a:t>chromite,</a:t>
            </a:r>
            <a:r>
              <a:rPr lang="en-US" dirty="0" smtClean="0">
                <a:latin typeface="Times New Roman" pitchFamily="18" charset="0"/>
                <a:cs typeface="Times New Roman" pitchFamily="18" charset="0"/>
              </a:rPr>
              <a:t> India has stepped up its production to reach the third rank among the chromite producers of the world.</a:t>
            </a:r>
          </a:p>
          <a:p>
            <a:pPr algn="just" eaLnBrk="1" hangingPunct="1"/>
            <a:r>
              <a:rPr lang="en-US" dirty="0" smtClean="0">
                <a:latin typeface="Times New Roman" pitchFamily="18" charset="0"/>
                <a:cs typeface="Times New Roman" pitchFamily="18" charset="0"/>
              </a:rPr>
              <a:t>Besides, India ranks ( As on 2019 - 2020) </a:t>
            </a:r>
          </a:p>
          <a:p>
            <a:pPr lvl="1" algn="just" eaLnBrk="1" hangingPunct="1"/>
            <a:r>
              <a:rPr lang="en-US" sz="2800" dirty="0" smtClean="0">
                <a:latin typeface="Times New Roman" pitchFamily="18" charset="0"/>
                <a:cs typeface="Times New Roman" pitchFamily="18" charset="0"/>
              </a:rPr>
              <a:t>2</a:t>
            </a:r>
            <a:r>
              <a:rPr lang="en-US" sz="2800" baseline="30000" dirty="0">
                <a:latin typeface="Times New Roman" pitchFamily="18" charset="0"/>
                <a:cs typeface="Times New Roman" pitchFamily="18" charset="0"/>
              </a:rPr>
              <a:t>n</a:t>
            </a:r>
            <a:r>
              <a:rPr lang="en-US" sz="2800" baseline="30000" dirty="0" smtClean="0">
                <a:latin typeface="Times New Roman" pitchFamily="18" charset="0"/>
                <a:cs typeface="Times New Roman" pitchFamily="18" charset="0"/>
              </a:rPr>
              <a:t>d</a:t>
            </a:r>
            <a:r>
              <a:rPr lang="en-US" sz="2800" dirty="0" smtClean="0">
                <a:latin typeface="Times New Roman" pitchFamily="18" charset="0"/>
                <a:cs typeface="Times New Roman" pitchFamily="18" charset="0"/>
              </a:rPr>
              <a:t> in production of coal </a:t>
            </a:r>
          </a:p>
          <a:p>
            <a:pPr lvl="1" algn="just" eaLnBrk="1" hangingPunct="1"/>
            <a:r>
              <a:rPr lang="en-US" sz="2800" dirty="0" smtClean="0">
                <a:latin typeface="Times New Roman" pitchFamily="18" charset="0"/>
                <a:cs typeface="Times New Roman" pitchFamily="18" charset="0"/>
              </a:rPr>
              <a:t>4</a:t>
            </a:r>
            <a:r>
              <a:rPr lang="en-US" sz="2800" baseline="30000" dirty="0" smtClean="0">
                <a:latin typeface="Times New Roman" pitchFamily="18" charset="0"/>
                <a:cs typeface="Times New Roman" pitchFamily="18" charset="0"/>
              </a:rPr>
              <a:t>th</a:t>
            </a:r>
            <a:r>
              <a:rPr lang="en-US" sz="2800" dirty="0" smtClean="0">
                <a:latin typeface="Times New Roman" pitchFamily="18" charset="0"/>
                <a:cs typeface="Times New Roman" pitchFamily="18" charset="0"/>
              </a:rPr>
              <a:t> in iron ore, </a:t>
            </a:r>
          </a:p>
          <a:p>
            <a:pPr lvl="1" algn="just" eaLnBrk="1" hangingPunct="1"/>
            <a:r>
              <a:rPr lang="en-US" sz="2800" dirty="0" smtClean="0">
                <a:latin typeface="Times New Roman" pitchFamily="18" charset="0"/>
                <a:cs typeface="Times New Roman" pitchFamily="18" charset="0"/>
              </a:rPr>
              <a:t>6</a:t>
            </a:r>
            <a:r>
              <a:rPr lang="en-US" sz="2800" baseline="30000" dirty="0" smtClean="0">
                <a:latin typeface="Times New Roman" pitchFamily="18" charset="0"/>
                <a:cs typeface="Times New Roman" pitchFamily="18" charset="0"/>
              </a:rPr>
              <a:t>th</a:t>
            </a:r>
            <a:r>
              <a:rPr lang="en-US" sz="2800" dirty="0" smtClean="0">
                <a:latin typeface="Times New Roman" pitchFamily="18" charset="0"/>
                <a:cs typeface="Times New Roman" pitchFamily="18" charset="0"/>
              </a:rPr>
              <a:t> in bauxite and manganese ore, </a:t>
            </a:r>
          </a:p>
          <a:p>
            <a:pPr lvl="1" algn="just" eaLnBrk="1" hangingPunct="1"/>
            <a:r>
              <a:rPr lang="en-US" sz="2800" dirty="0" smtClean="0">
                <a:latin typeface="Times New Roman" pitchFamily="18" charset="0"/>
                <a:cs typeface="Times New Roman" pitchFamily="18" charset="0"/>
              </a:rPr>
              <a:t>2</a:t>
            </a:r>
            <a:r>
              <a:rPr lang="en-US" sz="2800" baseline="30000" dirty="0" smtClean="0">
                <a:latin typeface="Times New Roman" pitchFamily="18" charset="0"/>
                <a:cs typeface="Times New Roman" pitchFamily="18" charset="0"/>
              </a:rPr>
              <a:t>nd</a:t>
            </a:r>
            <a:r>
              <a:rPr lang="en-US" sz="2800" dirty="0" smtClean="0">
                <a:latin typeface="Times New Roman" pitchFamily="18" charset="0"/>
                <a:cs typeface="Times New Roman" pitchFamily="18" charset="0"/>
              </a:rPr>
              <a:t> in crude steel in the World.</a:t>
            </a:r>
          </a:p>
          <a:p>
            <a:pPr eaLnBrk="1" hangingPunct="1"/>
            <a:endParaRPr lang="en-US" dirty="0" smtClean="0">
              <a:latin typeface="Times New Roman" pitchFamily="18" charset="0"/>
              <a:cs typeface="Times New Roman" pitchFamily="18" charset="0"/>
            </a:endParaRPr>
          </a:p>
        </p:txBody>
      </p:sp>
      <p:pic>
        <p:nvPicPr>
          <p:cNvPr id="64516" name="Picture 6" descr="300px-ChromiteUSGOV">
            <a:hlinkClick r:id="rId2" tooltip="ChromiteUSGOV.jp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4857" y="3706020"/>
            <a:ext cx="2195512"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8" descr="180px-ManganeseOreUSGOV">
            <a:hlinkClick r:id="rId4" tooltip="Manganese or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7988" y="5262382"/>
            <a:ext cx="1714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0F06CDC7-86E0-4257-803A-6B0EC2CAA604}" type="slidenum">
              <a:rPr lang="en-US" smtClean="0"/>
              <a:t>75</a:t>
            </a:fld>
            <a:endParaRPr lang="en-US"/>
          </a:p>
        </p:txBody>
      </p:sp>
      <p:sp>
        <p:nvSpPr>
          <p:cNvPr id="7"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9354009" y="6579804"/>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139365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4515">
                                            <p:txEl>
                                              <p:pRg st="0" end="0"/>
                                            </p:txEl>
                                          </p:spTgt>
                                        </p:tgtEl>
                                        <p:attrNameLst>
                                          <p:attrName>style.visibility</p:attrName>
                                        </p:attrNameLst>
                                      </p:cBhvr>
                                      <p:to>
                                        <p:strVal val="visible"/>
                                      </p:to>
                                    </p:set>
                                    <p:anim calcmode="lin" valueType="num">
                                      <p:cBhvr additive="base">
                                        <p:cTn id="13" dur="500" fill="hold"/>
                                        <p:tgtEl>
                                          <p:spTgt spid="6451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5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4515">
                                            <p:txEl>
                                              <p:pRg st="1" end="1"/>
                                            </p:txEl>
                                          </p:spTgt>
                                        </p:tgtEl>
                                        <p:attrNameLst>
                                          <p:attrName>style.visibility</p:attrName>
                                        </p:attrNameLst>
                                      </p:cBhvr>
                                      <p:to>
                                        <p:strVal val="visible"/>
                                      </p:to>
                                    </p:set>
                                    <p:anim calcmode="lin" valueType="num">
                                      <p:cBhvr additive="base">
                                        <p:cTn id="19" dur="500" fill="hold"/>
                                        <p:tgtEl>
                                          <p:spTgt spid="6451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5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4515">
                                            <p:txEl>
                                              <p:pRg st="2" end="2"/>
                                            </p:txEl>
                                          </p:spTgt>
                                        </p:tgtEl>
                                        <p:attrNameLst>
                                          <p:attrName>style.visibility</p:attrName>
                                        </p:attrNameLst>
                                      </p:cBhvr>
                                      <p:to>
                                        <p:strVal val="visible"/>
                                      </p:to>
                                    </p:set>
                                    <p:anim calcmode="lin" valueType="num">
                                      <p:cBhvr additive="base">
                                        <p:cTn id="25" dur="500" fill="hold"/>
                                        <p:tgtEl>
                                          <p:spTgt spid="6451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515">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4515">
                                            <p:txEl>
                                              <p:pRg st="3" end="3"/>
                                            </p:txEl>
                                          </p:spTgt>
                                        </p:tgtEl>
                                        <p:attrNameLst>
                                          <p:attrName>style.visibility</p:attrName>
                                        </p:attrNameLst>
                                      </p:cBhvr>
                                      <p:to>
                                        <p:strVal val="visible"/>
                                      </p:to>
                                    </p:set>
                                    <p:anim calcmode="lin" valueType="num">
                                      <p:cBhvr additive="base">
                                        <p:cTn id="29" dur="500" fill="hold"/>
                                        <p:tgtEl>
                                          <p:spTgt spid="64515">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4515">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4515">
                                            <p:txEl>
                                              <p:pRg st="4" end="4"/>
                                            </p:txEl>
                                          </p:spTgt>
                                        </p:tgtEl>
                                        <p:attrNameLst>
                                          <p:attrName>style.visibility</p:attrName>
                                        </p:attrNameLst>
                                      </p:cBhvr>
                                      <p:to>
                                        <p:strVal val="visible"/>
                                      </p:to>
                                    </p:set>
                                    <p:anim calcmode="lin" valueType="num">
                                      <p:cBhvr additive="base">
                                        <p:cTn id="33" dur="500" fill="hold"/>
                                        <p:tgtEl>
                                          <p:spTgt spid="64515">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4515">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4515">
                                            <p:txEl>
                                              <p:pRg st="5" end="5"/>
                                            </p:txEl>
                                          </p:spTgt>
                                        </p:tgtEl>
                                        <p:attrNameLst>
                                          <p:attrName>style.visibility</p:attrName>
                                        </p:attrNameLst>
                                      </p:cBhvr>
                                      <p:to>
                                        <p:strVal val="visible"/>
                                      </p:to>
                                    </p:set>
                                    <p:anim calcmode="lin" valueType="num">
                                      <p:cBhvr additive="base">
                                        <p:cTn id="37" dur="500" fill="hold"/>
                                        <p:tgtEl>
                                          <p:spTgt spid="645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4515">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4515">
                                            <p:txEl>
                                              <p:pRg st="6" end="6"/>
                                            </p:txEl>
                                          </p:spTgt>
                                        </p:tgtEl>
                                        <p:attrNameLst>
                                          <p:attrName>style.visibility</p:attrName>
                                        </p:attrNameLst>
                                      </p:cBhvr>
                                      <p:to>
                                        <p:strVal val="visible"/>
                                      </p:to>
                                    </p:set>
                                    <p:anim calcmode="lin" valueType="num">
                                      <p:cBhvr additive="base">
                                        <p:cTn id="41" dur="500" fill="hold"/>
                                        <p:tgtEl>
                                          <p:spTgt spid="6451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45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451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Quantity of mineral deposits…</a:t>
            </a:r>
            <a:endParaRPr lang="en-US" dirty="0">
              <a:latin typeface="Times New Roman" panose="02020603050405020304" pitchFamily="18" charset="0"/>
              <a:cs typeface="Times New Roman" panose="02020603050405020304" pitchFamily="18" charset="0"/>
            </a:endParaRPr>
          </a:p>
        </p:txBody>
      </p:sp>
      <p:sp>
        <p:nvSpPr>
          <p:cNvPr id="65539" name="Subtitle 2"/>
          <p:cNvSpPr>
            <a:spLocks noGrp="1"/>
          </p:cNvSpPr>
          <p:nvPr>
            <p:ph sz="quarter" idx="1"/>
          </p:nvPr>
        </p:nvSpPr>
        <p:spPr>
          <a:xfrm>
            <a:off x="505326" y="1571626"/>
            <a:ext cx="10848473" cy="5072063"/>
          </a:xfrm>
        </p:spPr>
        <p:txBody>
          <a:bodyPr/>
          <a:lstStyle/>
          <a:p>
            <a:pPr algn="just" eaLnBrk="1" hangingPunct="1"/>
            <a:r>
              <a:rPr lang="en-US" dirty="0" smtClean="0">
                <a:latin typeface="Times New Roman" panose="02020603050405020304" pitchFamily="18" charset="0"/>
                <a:cs typeface="Times New Roman" panose="02020603050405020304" pitchFamily="18" charset="0"/>
              </a:rPr>
              <a:t>India has </a:t>
            </a:r>
            <a:r>
              <a:rPr lang="en-US" dirty="0" smtClean="0">
                <a:solidFill>
                  <a:srgbClr val="FF0000"/>
                </a:solidFill>
                <a:latin typeface="Times New Roman" panose="02020603050405020304" pitchFamily="18" charset="0"/>
                <a:cs typeface="Times New Roman" panose="02020603050405020304" pitchFamily="18" charset="0"/>
              </a:rPr>
              <a:t>one-fourth</a:t>
            </a:r>
            <a:r>
              <a:rPr lang="en-US" dirty="0" smtClean="0">
                <a:latin typeface="Times New Roman" panose="02020603050405020304" pitchFamily="18" charset="0"/>
                <a:cs typeface="Times New Roman" panose="02020603050405020304" pitchFamily="18" charset="0"/>
              </a:rPr>
              <a:t> of the world’s known mineral resources.</a:t>
            </a:r>
          </a:p>
          <a:p>
            <a:pPr algn="just" eaLnBrk="1" hangingPunct="1"/>
            <a:endParaRPr lang="en-US" dirty="0" smtClean="0">
              <a:latin typeface="Times New Roman" panose="02020603050405020304" pitchFamily="18" charset="0"/>
              <a:cs typeface="Times New Roman" panose="02020603050405020304" pitchFamily="18" charset="0"/>
            </a:endParaRPr>
          </a:p>
          <a:p>
            <a:pPr algn="just" eaLnBrk="1" hangingPunct="1"/>
            <a:r>
              <a:rPr lang="en-US" dirty="0" smtClean="0">
                <a:latin typeface="Times New Roman" panose="02020603050405020304" pitchFamily="18" charset="0"/>
                <a:cs typeface="Times New Roman" panose="02020603050405020304" pitchFamily="18" charset="0"/>
              </a:rPr>
              <a:t>India has a large quantity of  </a:t>
            </a:r>
            <a:r>
              <a:rPr lang="en-US" dirty="0" smtClean="0">
                <a:solidFill>
                  <a:srgbClr val="FF0000"/>
                </a:solidFill>
                <a:latin typeface="Times New Roman" panose="02020603050405020304" pitchFamily="18" charset="0"/>
                <a:cs typeface="Times New Roman" panose="02020603050405020304" pitchFamily="18" charset="0"/>
              </a:rPr>
              <a:t>iron ore </a:t>
            </a:r>
            <a:r>
              <a:rPr lang="en-US" dirty="0" smtClean="0">
                <a:latin typeface="Times New Roman" panose="02020603050405020304" pitchFamily="18" charset="0"/>
                <a:cs typeface="Times New Roman" panose="02020603050405020304" pitchFamily="18" charset="0"/>
              </a:rPr>
              <a:t>deposit. We have </a:t>
            </a:r>
            <a:r>
              <a:rPr lang="en-US" dirty="0" smtClean="0">
                <a:solidFill>
                  <a:srgbClr val="FF0000"/>
                </a:solidFill>
                <a:latin typeface="Times New Roman" panose="02020603050405020304" pitchFamily="18" charset="0"/>
                <a:cs typeface="Times New Roman" panose="02020603050405020304" pitchFamily="18" charset="0"/>
              </a:rPr>
              <a:t>13.5 billion tons </a:t>
            </a:r>
            <a:r>
              <a:rPr lang="en-US" dirty="0" smtClean="0">
                <a:latin typeface="Times New Roman" panose="02020603050405020304" pitchFamily="18" charset="0"/>
                <a:cs typeface="Times New Roman" panose="02020603050405020304" pitchFamily="18" charset="0"/>
              </a:rPr>
              <a:t>of ore which can yield </a:t>
            </a:r>
            <a:r>
              <a:rPr lang="en-US" dirty="0" smtClean="0">
                <a:solidFill>
                  <a:srgbClr val="FF0000"/>
                </a:solidFill>
                <a:latin typeface="Times New Roman" panose="02020603050405020304" pitchFamily="18" charset="0"/>
                <a:cs typeface="Times New Roman" panose="02020603050405020304" pitchFamily="18" charset="0"/>
              </a:rPr>
              <a:t>4 billion tons</a:t>
            </a:r>
            <a:r>
              <a:rPr lang="en-US" dirty="0" smtClean="0">
                <a:latin typeface="Times New Roman" panose="02020603050405020304" pitchFamily="18" charset="0"/>
                <a:cs typeface="Times New Roman" panose="02020603050405020304" pitchFamily="18" charset="0"/>
              </a:rPr>
              <a:t> of </a:t>
            </a:r>
            <a:r>
              <a:rPr lang="en-US" dirty="0" smtClean="0">
                <a:solidFill>
                  <a:srgbClr val="FF0000"/>
                </a:solidFill>
                <a:latin typeface="Times New Roman" panose="02020603050405020304" pitchFamily="18" charset="0"/>
                <a:cs typeface="Times New Roman" panose="02020603050405020304" pitchFamily="18" charset="0"/>
              </a:rPr>
              <a:t>iron</a:t>
            </a:r>
            <a:r>
              <a:rPr lang="en-US" dirty="0" smtClean="0">
                <a:latin typeface="Times New Roman" panose="02020603050405020304" pitchFamily="18" charset="0"/>
                <a:cs typeface="Times New Roman" panose="02020603050405020304" pitchFamily="18" charset="0"/>
              </a:rPr>
              <a:t> metal. Two-third of this deposit lies in the belt of Orissa &amp; Bihar border.</a:t>
            </a:r>
          </a:p>
          <a:p>
            <a:pPr algn="just" eaLnBrk="1" hangingPunct="1"/>
            <a:endParaRPr lang="en-US" dirty="0" smtClean="0">
              <a:latin typeface="Times New Roman" panose="02020603050405020304" pitchFamily="18" charset="0"/>
              <a:cs typeface="Times New Roman" panose="02020603050405020304" pitchFamily="18" charset="0"/>
            </a:endParaRPr>
          </a:p>
          <a:p>
            <a:pPr lvl="1" algn="just" eaLnBrk="1" hangingPunct="1"/>
            <a:r>
              <a:rPr lang="en-US" dirty="0">
                <a:latin typeface="Times New Roman" panose="02020603050405020304" pitchFamily="18" charset="0"/>
                <a:cs typeface="Times New Roman" panose="02020603050405020304" pitchFamily="18" charset="0"/>
              </a:rPr>
              <a:t>Hematite iron ore deposits are found in Madhya Pradesh</a:t>
            </a:r>
            <a:r>
              <a:rPr lang="en-US" dirty="0" smtClean="0">
                <a:latin typeface="Times New Roman" panose="02020603050405020304" pitchFamily="18" charset="0"/>
                <a:cs typeface="Times New Roman" panose="02020603050405020304" pitchFamily="18" charset="0"/>
              </a:rPr>
              <a:t>, Karnataka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Maharastra</a:t>
            </a:r>
            <a:r>
              <a:rPr lang="en-US" dirty="0">
                <a:latin typeface="Times New Roman" panose="02020603050405020304" pitchFamily="18" charset="0"/>
                <a:cs typeface="Times New Roman" panose="02020603050405020304" pitchFamily="18" charset="0"/>
              </a:rPr>
              <a:t>, &amp; Goa. </a:t>
            </a:r>
          </a:p>
          <a:p>
            <a:pPr lvl="1" algn="just" eaLnBrk="1" hangingPunct="1"/>
            <a:r>
              <a:rPr lang="en-US" dirty="0">
                <a:latin typeface="Times New Roman" panose="02020603050405020304" pitchFamily="18" charset="0"/>
                <a:cs typeface="Times New Roman" panose="02020603050405020304" pitchFamily="18" charset="0"/>
              </a:rPr>
              <a:t>Magnetite iron ore in Karnataka, </a:t>
            </a:r>
            <a:r>
              <a:rPr lang="en-US" dirty="0" err="1">
                <a:latin typeface="Times New Roman" panose="02020603050405020304" pitchFamily="18" charset="0"/>
                <a:cs typeface="Times New Roman" panose="02020603050405020304" pitchFamily="18" charset="0"/>
              </a:rPr>
              <a:t>Tamilnadu</a:t>
            </a:r>
            <a:r>
              <a:rPr lang="en-US" dirty="0" smtClean="0">
                <a:latin typeface="Times New Roman" panose="02020603050405020304" pitchFamily="18" charset="0"/>
                <a:cs typeface="Times New Roman" panose="02020603050405020304" pitchFamily="18" charset="0"/>
              </a:rPr>
              <a:t>, Bihar </a:t>
            </a:r>
            <a:r>
              <a:rPr lang="en-US" dirty="0">
                <a:latin typeface="Times New Roman" panose="02020603050405020304" pitchFamily="18" charset="0"/>
                <a:cs typeface="Times New Roman" panose="02020603050405020304" pitchFamily="18" charset="0"/>
              </a:rPr>
              <a:t>&amp; Himachal Pradesh.</a:t>
            </a:r>
          </a:p>
        </p:txBody>
      </p:sp>
      <p:sp>
        <p:nvSpPr>
          <p:cNvPr id="3" name="Slide Number Placeholder 2"/>
          <p:cNvSpPr>
            <a:spLocks noGrp="1"/>
          </p:cNvSpPr>
          <p:nvPr>
            <p:ph type="sldNum" sz="quarter" idx="12"/>
          </p:nvPr>
        </p:nvSpPr>
        <p:spPr/>
        <p:txBody>
          <a:bodyPr/>
          <a:lstStyle/>
          <a:p>
            <a:fld id="{0F06CDC7-86E0-4257-803A-6B0EC2CAA604}" type="slidenum">
              <a:rPr lang="en-US" smtClean="0"/>
              <a:t>76</a:t>
            </a:fld>
            <a:endParaRPr lang="en-US"/>
          </a:p>
        </p:txBody>
      </p:sp>
    </p:spTree>
    <p:extLst>
      <p:ext uri="{BB962C8B-B14F-4D97-AF65-F5344CB8AC3E}">
        <p14:creationId xmlns:p14="http://schemas.microsoft.com/office/powerpoint/2010/main" val="154045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Quantity of mineral deposits…</a:t>
            </a:r>
            <a:endParaRPr lang="en-US" dirty="0"/>
          </a:p>
        </p:txBody>
      </p:sp>
      <p:sp>
        <p:nvSpPr>
          <p:cNvPr id="67587" name="Content Placeholder 2"/>
          <p:cNvSpPr>
            <a:spLocks noGrp="1"/>
          </p:cNvSpPr>
          <p:nvPr>
            <p:ph sz="quarter" idx="1"/>
          </p:nvPr>
        </p:nvSpPr>
        <p:spPr>
          <a:xfrm>
            <a:off x="741946" y="1769144"/>
            <a:ext cx="9978189" cy="4873625"/>
          </a:xfrm>
        </p:spPr>
        <p:txBody>
          <a:bodyPr/>
          <a:lstStyle/>
          <a:p>
            <a:pPr algn="just" eaLnBrk="1" hangingPunct="1">
              <a:lnSpc>
                <a:spcPct val="90000"/>
              </a:lnSpc>
            </a:pPr>
            <a:r>
              <a:rPr lang="en-US" sz="2200" dirty="0">
                <a:latin typeface="Times New Roman" panose="02020603050405020304" pitchFamily="18" charset="0"/>
                <a:cs typeface="Times New Roman" panose="02020603050405020304" pitchFamily="18" charset="0"/>
              </a:rPr>
              <a:t>India  has a large deposit of coal. We have 200 billion tons of reasonably good  quality coal.</a:t>
            </a:r>
          </a:p>
          <a:p>
            <a:pPr lvl="1" algn="just" eaLnBrk="1" hangingPunct="1">
              <a:lnSpc>
                <a:spcPct val="90000"/>
              </a:lnSpc>
            </a:pPr>
            <a:r>
              <a:rPr lang="en-US" sz="1900" dirty="0">
                <a:latin typeface="Times New Roman" panose="02020603050405020304" pitchFamily="18" charset="0"/>
                <a:cs typeface="Times New Roman" panose="02020603050405020304" pitchFamily="18" charset="0"/>
              </a:rPr>
              <a:t>Bituminous coal is found in Bihar &amp; </a:t>
            </a:r>
            <a:r>
              <a:rPr lang="en-US" sz="1900" dirty="0" err="1">
                <a:latin typeface="Times New Roman" panose="02020603050405020304" pitchFamily="18" charset="0"/>
                <a:cs typeface="Times New Roman" panose="02020603050405020304" pitchFamily="18" charset="0"/>
              </a:rPr>
              <a:t>Raniganj</a:t>
            </a:r>
            <a:r>
              <a:rPr lang="en-US" sz="1900" dirty="0">
                <a:latin typeface="Times New Roman" panose="02020603050405020304" pitchFamily="18" charset="0"/>
                <a:cs typeface="Times New Roman" panose="02020603050405020304" pitchFamily="18" charset="0"/>
              </a:rPr>
              <a:t> of  West Bengal.</a:t>
            </a:r>
          </a:p>
          <a:p>
            <a:pPr lvl="1" algn="just" eaLnBrk="1" hangingPunct="1">
              <a:lnSpc>
                <a:spcPct val="90000"/>
              </a:lnSpc>
            </a:pPr>
            <a:r>
              <a:rPr lang="en-US" sz="1900" dirty="0">
                <a:latin typeface="Times New Roman" panose="02020603050405020304" pitchFamily="18" charset="0"/>
                <a:cs typeface="Times New Roman" panose="02020603050405020304" pitchFamily="18" charset="0"/>
              </a:rPr>
              <a:t>Lignite coals  found in </a:t>
            </a:r>
            <a:r>
              <a:rPr lang="en-US" sz="1900" dirty="0" err="1" smtClean="0">
                <a:latin typeface="Times New Roman" panose="02020603050405020304" pitchFamily="18" charset="0"/>
                <a:cs typeface="Times New Roman" panose="02020603050405020304" pitchFamily="18" charset="0"/>
              </a:rPr>
              <a:t>Neyveli</a:t>
            </a:r>
            <a:r>
              <a:rPr lang="en-US" sz="1900" dirty="0" smtClean="0">
                <a:latin typeface="Times New Roman" panose="02020603050405020304" pitchFamily="18" charset="0"/>
                <a:cs typeface="Times New Roman" panose="02020603050405020304" pitchFamily="18" charset="0"/>
              </a:rPr>
              <a:t> , </a:t>
            </a:r>
            <a:r>
              <a:rPr lang="en-US" sz="1900" dirty="0" err="1">
                <a:latin typeface="Times New Roman" panose="02020603050405020304" pitchFamily="18" charset="0"/>
                <a:cs typeface="Times New Roman" panose="02020603050405020304" pitchFamily="18" charset="0"/>
              </a:rPr>
              <a:t>Tamilnadu</a:t>
            </a:r>
            <a:r>
              <a:rPr lang="en-US" sz="1900" dirty="0" smtClean="0">
                <a:latin typeface="Times New Roman" panose="02020603050405020304" pitchFamily="18" charset="0"/>
                <a:cs typeface="Times New Roman" panose="02020603050405020304" pitchFamily="18" charset="0"/>
              </a:rPr>
              <a:t>.</a:t>
            </a:r>
          </a:p>
          <a:p>
            <a:pPr lvl="1" algn="just" eaLnBrk="1" hangingPunct="1">
              <a:lnSpc>
                <a:spcPct val="90000"/>
              </a:lnSpc>
            </a:pPr>
            <a:endParaRPr lang="en-US" sz="1900" dirty="0">
              <a:latin typeface="Times New Roman" panose="02020603050405020304" pitchFamily="18" charset="0"/>
              <a:cs typeface="Times New Roman" panose="02020603050405020304" pitchFamily="18" charset="0"/>
            </a:endParaRPr>
          </a:p>
          <a:p>
            <a:pPr algn="just" eaLnBrk="1" hangingPunct="1">
              <a:lnSpc>
                <a:spcPct val="90000"/>
              </a:lnSpc>
            </a:pPr>
            <a:r>
              <a:rPr lang="en-US" sz="2200" dirty="0">
                <a:solidFill>
                  <a:srgbClr val="FF0000"/>
                </a:solidFill>
                <a:latin typeface="Times New Roman" panose="02020603050405020304" pitchFamily="18" charset="0"/>
                <a:cs typeface="Times New Roman" panose="02020603050405020304" pitchFamily="18" charset="0"/>
              </a:rPr>
              <a:t>Next  to Russia</a:t>
            </a:r>
            <a:r>
              <a:rPr lang="en-US" sz="2200" dirty="0">
                <a:latin typeface="Times New Roman" panose="02020603050405020304" pitchFamily="18" charset="0"/>
                <a:cs typeface="Times New Roman" panose="02020603050405020304" pitchFamily="18" charset="0"/>
              </a:rPr>
              <a:t>, India has the </a:t>
            </a:r>
            <a:r>
              <a:rPr lang="en-US" sz="2200" dirty="0">
                <a:solidFill>
                  <a:srgbClr val="FF0000"/>
                </a:solidFill>
                <a:latin typeface="Times New Roman" panose="02020603050405020304" pitchFamily="18" charset="0"/>
                <a:cs typeface="Times New Roman" panose="02020603050405020304" pitchFamily="18" charset="0"/>
              </a:rPr>
              <a:t>largest</a:t>
            </a:r>
            <a:r>
              <a:rPr lang="en-US" sz="2200" dirty="0">
                <a:latin typeface="Times New Roman" panose="02020603050405020304" pitchFamily="18" charset="0"/>
                <a:cs typeface="Times New Roman" panose="02020603050405020304" pitchFamily="18" charset="0"/>
              </a:rPr>
              <a:t> supply of </a:t>
            </a:r>
            <a:r>
              <a:rPr lang="en-US" sz="2200" dirty="0">
                <a:solidFill>
                  <a:srgbClr val="FF0000"/>
                </a:solidFill>
                <a:latin typeface="Times New Roman" panose="02020603050405020304" pitchFamily="18" charset="0"/>
                <a:cs typeface="Times New Roman" panose="02020603050405020304" pitchFamily="18" charset="0"/>
              </a:rPr>
              <a:t>Manganese</a:t>
            </a:r>
            <a:r>
              <a:rPr lang="en-US" sz="2200" dirty="0">
                <a:latin typeface="Times New Roman" panose="02020603050405020304" pitchFamily="18" charset="0"/>
                <a:cs typeface="Times New Roman" panose="02020603050405020304" pitchFamily="18" charset="0"/>
              </a:rPr>
              <a:t> in Madhya Pradesh,  Maharashtra, Bihar &amp; Orissa</a:t>
            </a:r>
            <a:r>
              <a:rPr lang="en-US" sz="2200" dirty="0" smtClean="0">
                <a:latin typeface="Times New Roman" panose="02020603050405020304" pitchFamily="18" charset="0"/>
                <a:cs typeface="Times New Roman" panose="02020603050405020304" pitchFamily="18" charset="0"/>
              </a:rPr>
              <a:t>.</a:t>
            </a:r>
          </a:p>
          <a:p>
            <a:pPr algn="just" eaLnBrk="1" hangingPunct="1">
              <a:lnSpc>
                <a:spcPct val="90000"/>
              </a:lnSpc>
            </a:pPr>
            <a:endParaRPr lang="en-US" sz="2200" dirty="0">
              <a:latin typeface="Times New Roman" panose="02020603050405020304" pitchFamily="18" charset="0"/>
              <a:cs typeface="Times New Roman" panose="02020603050405020304" pitchFamily="18" charset="0"/>
            </a:endParaRPr>
          </a:p>
          <a:p>
            <a:pPr algn="just" eaLnBrk="1" hangingPunct="1">
              <a:lnSpc>
                <a:spcPct val="90000"/>
              </a:lnSpc>
            </a:pPr>
            <a:r>
              <a:rPr lang="en-US" sz="2200" dirty="0">
                <a:latin typeface="Times New Roman" panose="02020603050405020304" pitchFamily="18" charset="0"/>
                <a:cs typeface="Times New Roman" panose="02020603050405020304" pitchFamily="18" charset="0"/>
              </a:rPr>
              <a:t>Chromite  deposits are present in  Bihar, Orissa, Andhra Pradesh &amp; Karnataka </a:t>
            </a:r>
            <a:r>
              <a:rPr lang="en-US" sz="2200" dirty="0" smtClean="0">
                <a:latin typeface="Times New Roman" panose="02020603050405020304" pitchFamily="18" charset="0"/>
                <a:cs typeface="Times New Roman" panose="02020603050405020304" pitchFamily="18" charset="0"/>
              </a:rPr>
              <a:t>.</a:t>
            </a:r>
          </a:p>
          <a:p>
            <a:pPr algn="just" eaLnBrk="1" hangingPunct="1">
              <a:lnSpc>
                <a:spcPct val="90000"/>
              </a:lnSpc>
            </a:pPr>
            <a:endParaRPr lang="en-US" sz="2200" dirty="0">
              <a:latin typeface="Times New Roman" panose="02020603050405020304" pitchFamily="18" charset="0"/>
              <a:cs typeface="Times New Roman" panose="02020603050405020304" pitchFamily="18" charset="0"/>
            </a:endParaRPr>
          </a:p>
          <a:p>
            <a:pPr algn="just" eaLnBrk="1" hangingPunct="1">
              <a:lnSpc>
                <a:spcPct val="90000"/>
              </a:lnSpc>
            </a:pPr>
            <a:r>
              <a:rPr lang="en-US" sz="2200" dirty="0">
                <a:latin typeface="Times New Roman" panose="02020603050405020304" pitchFamily="18" charset="0"/>
                <a:cs typeface="Times New Roman" panose="02020603050405020304" pitchFamily="18" charset="0"/>
              </a:rPr>
              <a:t>Bauxite deposits are found in  western  Bihar,  Kashmir, </a:t>
            </a:r>
            <a:r>
              <a:rPr lang="en-US" sz="2200" dirty="0" err="1">
                <a:latin typeface="Times New Roman" panose="02020603050405020304" pitchFamily="18" charset="0"/>
                <a:cs typeface="Times New Roman" panose="02020603050405020304" pitchFamily="18" charset="0"/>
              </a:rPr>
              <a:t>Tamilnadu</a:t>
            </a:r>
            <a:r>
              <a:rPr lang="en-US" sz="2200" dirty="0">
                <a:latin typeface="Times New Roman" panose="02020603050405020304" pitchFamily="18" charset="0"/>
                <a:cs typeface="Times New Roman" panose="02020603050405020304" pitchFamily="18" charset="0"/>
              </a:rPr>
              <a:t>, Kerala, Karnataka. We have  2.53 billion tons  of this  ore  which  can  yield 1.5 billon  tons  of  </a:t>
            </a:r>
            <a:r>
              <a:rPr lang="en-US" sz="2200" dirty="0" err="1">
                <a:latin typeface="Times New Roman" panose="02020603050405020304" pitchFamily="18" charset="0"/>
                <a:cs typeface="Times New Roman" panose="02020603050405020304" pitchFamily="18" charset="0"/>
              </a:rPr>
              <a:t>aluminium</a:t>
            </a:r>
            <a:r>
              <a:rPr lang="en-US" sz="2200" dirty="0">
                <a:latin typeface="Times New Roman" panose="02020603050405020304" pitchFamily="18" charset="0"/>
                <a:cs typeface="Times New Roman" panose="02020603050405020304" pitchFamily="18" charset="0"/>
              </a:rPr>
              <a:t>.</a:t>
            </a:r>
          </a:p>
          <a:p>
            <a:pPr eaLnBrk="1" hangingPunct="1">
              <a:lnSpc>
                <a:spcPct val="90000"/>
              </a:lnSpc>
              <a:buFont typeface="Wingdings" panose="05000000000000000000" pitchFamily="2" charset="2"/>
              <a:buNone/>
            </a:pPr>
            <a:endParaRPr lang="en-US" sz="22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0F06CDC7-86E0-4257-803A-6B0EC2CAA604}" type="slidenum">
              <a:rPr lang="en-US" smtClean="0"/>
              <a:t>77</a:t>
            </a:fld>
            <a:endParaRPr lang="en-US"/>
          </a:p>
        </p:txBody>
      </p:sp>
    </p:spTree>
    <p:extLst>
      <p:ext uri="{BB962C8B-B14F-4D97-AF65-F5344CB8AC3E}">
        <p14:creationId xmlns:p14="http://schemas.microsoft.com/office/powerpoint/2010/main" val="237987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 calcmode="lin" valueType="num">
                                      <p:cBhvr additive="base">
                                        <p:cTn id="7" dur="500" fill="hold"/>
                                        <p:tgtEl>
                                          <p:spTgt spid="67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anim calcmode="lin" valueType="num">
                                      <p:cBhvr additive="base">
                                        <p:cTn id="11" dur="500" fill="hold"/>
                                        <p:tgtEl>
                                          <p:spTgt spid="675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758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anim calcmode="lin" valueType="num">
                                      <p:cBhvr additive="base">
                                        <p:cTn id="15" dur="5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75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7587">
                                            <p:txEl>
                                              <p:pRg st="4" end="4"/>
                                            </p:txEl>
                                          </p:spTgt>
                                        </p:tgtEl>
                                        <p:attrNameLst>
                                          <p:attrName>style.visibility</p:attrName>
                                        </p:attrNameLst>
                                      </p:cBhvr>
                                      <p:to>
                                        <p:strVal val="visible"/>
                                      </p:to>
                                    </p:set>
                                    <p:anim calcmode="lin" valueType="num">
                                      <p:cBhvr additive="base">
                                        <p:cTn id="21" dur="500" fill="hold"/>
                                        <p:tgtEl>
                                          <p:spTgt spid="67587">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75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7587">
                                            <p:txEl>
                                              <p:pRg st="6" end="6"/>
                                            </p:txEl>
                                          </p:spTgt>
                                        </p:tgtEl>
                                        <p:attrNameLst>
                                          <p:attrName>style.visibility</p:attrName>
                                        </p:attrNameLst>
                                      </p:cBhvr>
                                      <p:to>
                                        <p:strVal val="visible"/>
                                      </p:to>
                                    </p:set>
                                    <p:anim calcmode="lin" valueType="num">
                                      <p:cBhvr additive="base">
                                        <p:cTn id="27" dur="500" fill="hold"/>
                                        <p:tgtEl>
                                          <p:spTgt spid="6758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75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7587">
                                            <p:txEl>
                                              <p:pRg st="8" end="8"/>
                                            </p:txEl>
                                          </p:spTgt>
                                        </p:tgtEl>
                                        <p:attrNameLst>
                                          <p:attrName>style.visibility</p:attrName>
                                        </p:attrNameLst>
                                      </p:cBhvr>
                                      <p:to>
                                        <p:strVal val="visible"/>
                                      </p:to>
                                    </p:set>
                                    <p:anim calcmode="lin" valueType="num">
                                      <p:cBhvr additive="base">
                                        <p:cTn id="33" dur="500" fill="hold"/>
                                        <p:tgtEl>
                                          <p:spTgt spid="67587">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758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Types of mining</a:t>
            </a:r>
            <a:endParaRPr lang="en-US" dirty="0">
              <a:latin typeface="Times New Roman" panose="02020603050405020304" pitchFamily="18" charset="0"/>
              <a:cs typeface="Times New Roman" panose="02020603050405020304" pitchFamily="18" charset="0"/>
            </a:endParaRPr>
          </a:p>
        </p:txBody>
      </p:sp>
      <p:sp>
        <p:nvSpPr>
          <p:cNvPr id="75779" name="Content Placeholder 2"/>
          <p:cNvSpPr>
            <a:spLocks noGrp="1"/>
          </p:cNvSpPr>
          <p:nvPr>
            <p:ph sz="quarter" idx="1"/>
          </p:nvPr>
        </p:nvSpPr>
        <p:spPr>
          <a:xfrm>
            <a:off x="1981200" y="1600201"/>
            <a:ext cx="7467600" cy="4873625"/>
          </a:xfrm>
        </p:spPr>
        <p:txBody>
          <a:bodyPr/>
          <a:lstStyle/>
          <a:p>
            <a:pPr algn="just" eaLnBrk="1" hangingPunct="1"/>
            <a:r>
              <a:rPr lang="en-US" dirty="0" smtClean="0">
                <a:latin typeface="Times New Roman" panose="02020603050405020304" pitchFamily="18" charset="0"/>
                <a:cs typeface="Times New Roman" panose="02020603050405020304" pitchFamily="18" charset="0"/>
              </a:rPr>
              <a:t>Broadly there  are two types:</a:t>
            </a:r>
          </a:p>
          <a:p>
            <a:pPr lvl="1" algn="just" eaLnBrk="1" hangingPunct="1"/>
            <a:r>
              <a:rPr lang="en-US" dirty="0" smtClean="0">
                <a:latin typeface="Times New Roman" panose="02020603050405020304" pitchFamily="18" charset="0"/>
                <a:cs typeface="Times New Roman" panose="02020603050405020304" pitchFamily="18" charset="0"/>
              </a:rPr>
              <a:t>Surface mining   </a:t>
            </a:r>
          </a:p>
          <a:p>
            <a:pPr lvl="1" algn="just" eaLnBrk="1" hangingPunct="1"/>
            <a:r>
              <a:rPr lang="en-US" dirty="0" smtClean="0">
                <a:latin typeface="Times New Roman" panose="02020603050405020304" pitchFamily="18" charset="0"/>
                <a:cs typeface="Times New Roman" panose="02020603050405020304" pitchFamily="18" charset="0"/>
              </a:rPr>
              <a:t>Underground mining</a:t>
            </a:r>
          </a:p>
          <a:p>
            <a:pPr lvl="1" algn="just" eaLnBrk="1" hangingPunct="1"/>
            <a:endParaRPr lang="en-US" dirty="0" smtClean="0">
              <a:latin typeface="Times New Roman" panose="02020603050405020304" pitchFamily="18" charset="0"/>
              <a:cs typeface="Times New Roman" panose="02020603050405020304" pitchFamily="18" charset="0"/>
            </a:endParaRPr>
          </a:p>
          <a:p>
            <a:pPr algn="just" eaLnBrk="1" hangingPunct="1"/>
            <a:r>
              <a:rPr lang="en-US" dirty="0" smtClean="0">
                <a:latin typeface="Times New Roman" panose="02020603050405020304" pitchFamily="18" charset="0"/>
                <a:cs typeface="Times New Roman" panose="02020603050405020304" pitchFamily="18" charset="0"/>
              </a:rPr>
              <a:t>Environmentally  surface mining creates more harm than  underground mining.</a:t>
            </a:r>
          </a:p>
        </p:txBody>
      </p:sp>
      <p:sp>
        <p:nvSpPr>
          <p:cNvPr id="3" name="Slide Number Placeholder 2"/>
          <p:cNvSpPr>
            <a:spLocks noGrp="1"/>
          </p:cNvSpPr>
          <p:nvPr>
            <p:ph type="sldNum" sz="quarter" idx="12"/>
          </p:nvPr>
        </p:nvSpPr>
        <p:spPr/>
        <p:txBody>
          <a:bodyPr/>
          <a:lstStyle/>
          <a:p>
            <a:fld id="{0F06CDC7-86E0-4257-803A-6B0EC2CAA604}" type="slidenum">
              <a:rPr lang="en-US" smtClean="0"/>
              <a:t>78</a:t>
            </a:fld>
            <a:endParaRPr lang="en-US"/>
          </a:p>
        </p:txBody>
      </p:sp>
    </p:spTree>
    <p:extLst>
      <p:ext uri="{BB962C8B-B14F-4D97-AF65-F5344CB8AC3E}">
        <p14:creationId xmlns:p14="http://schemas.microsoft.com/office/powerpoint/2010/main" val="171158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5779">
                                            <p:txEl>
                                              <p:pRg st="0" end="0"/>
                                            </p:txEl>
                                          </p:spTgt>
                                        </p:tgtEl>
                                        <p:attrNameLst>
                                          <p:attrName>style.visibility</p:attrName>
                                        </p:attrNameLst>
                                      </p:cBhvr>
                                      <p:to>
                                        <p:strVal val="visible"/>
                                      </p:to>
                                    </p:set>
                                    <p:animEffect transition="in" filter="fade">
                                      <p:cBhvr>
                                        <p:cTn id="13" dur="1000"/>
                                        <p:tgtEl>
                                          <p:spTgt spid="75779">
                                            <p:txEl>
                                              <p:pRg st="0" end="0"/>
                                            </p:txEl>
                                          </p:spTgt>
                                        </p:tgtEl>
                                      </p:cBhvr>
                                    </p:animEffect>
                                    <p:anim calcmode="lin" valueType="num">
                                      <p:cBhvr>
                                        <p:cTn id="14" dur="1000" fill="hold"/>
                                        <p:tgtEl>
                                          <p:spTgt spid="7577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5779">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5779">
                                            <p:txEl>
                                              <p:pRg st="1" end="1"/>
                                            </p:txEl>
                                          </p:spTgt>
                                        </p:tgtEl>
                                        <p:attrNameLst>
                                          <p:attrName>style.visibility</p:attrName>
                                        </p:attrNameLst>
                                      </p:cBhvr>
                                      <p:to>
                                        <p:strVal val="visible"/>
                                      </p:to>
                                    </p:set>
                                    <p:animEffect transition="in" filter="fade">
                                      <p:cBhvr>
                                        <p:cTn id="18" dur="1000"/>
                                        <p:tgtEl>
                                          <p:spTgt spid="75779">
                                            <p:txEl>
                                              <p:pRg st="1" end="1"/>
                                            </p:txEl>
                                          </p:spTgt>
                                        </p:tgtEl>
                                      </p:cBhvr>
                                    </p:animEffect>
                                    <p:anim calcmode="lin" valueType="num">
                                      <p:cBhvr>
                                        <p:cTn id="19" dur="1000" fill="hold"/>
                                        <p:tgtEl>
                                          <p:spTgt spid="75779">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75779">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5779">
                                            <p:txEl>
                                              <p:pRg st="2" end="2"/>
                                            </p:txEl>
                                          </p:spTgt>
                                        </p:tgtEl>
                                        <p:attrNameLst>
                                          <p:attrName>style.visibility</p:attrName>
                                        </p:attrNameLst>
                                      </p:cBhvr>
                                      <p:to>
                                        <p:strVal val="visible"/>
                                      </p:to>
                                    </p:set>
                                    <p:animEffect transition="in" filter="fade">
                                      <p:cBhvr>
                                        <p:cTn id="23" dur="1000"/>
                                        <p:tgtEl>
                                          <p:spTgt spid="75779">
                                            <p:txEl>
                                              <p:pRg st="2" end="2"/>
                                            </p:txEl>
                                          </p:spTgt>
                                        </p:tgtEl>
                                      </p:cBhvr>
                                    </p:animEffect>
                                    <p:anim calcmode="lin" valueType="num">
                                      <p:cBhvr>
                                        <p:cTn id="24" dur="1000" fill="hold"/>
                                        <p:tgtEl>
                                          <p:spTgt spid="75779">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757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5779">
                                            <p:txEl>
                                              <p:pRg st="4" end="4"/>
                                            </p:txEl>
                                          </p:spTgt>
                                        </p:tgtEl>
                                        <p:attrNameLst>
                                          <p:attrName>style.visibility</p:attrName>
                                        </p:attrNameLst>
                                      </p:cBhvr>
                                      <p:to>
                                        <p:strVal val="visible"/>
                                      </p:to>
                                    </p:set>
                                    <p:animEffect transition="in" filter="fade">
                                      <p:cBhvr>
                                        <p:cTn id="30" dur="1000"/>
                                        <p:tgtEl>
                                          <p:spTgt spid="75779">
                                            <p:txEl>
                                              <p:pRg st="4" end="4"/>
                                            </p:txEl>
                                          </p:spTgt>
                                        </p:tgtEl>
                                      </p:cBhvr>
                                    </p:animEffect>
                                    <p:anim calcmode="lin" valueType="num">
                                      <p:cBhvr>
                                        <p:cTn id="31" dur="1000" fill="hold"/>
                                        <p:tgtEl>
                                          <p:spTgt spid="75779">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7577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5779"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246" y="-3220"/>
            <a:ext cx="3160796" cy="1143000"/>
          </a:xfrm>
        </p:spPr>
        <p:txBody>
          <a:bodyPr>
            <a:normAutofit/>
          </a:bodyPr>
          <a:lstStyle/>
          <a:p>
            <a:pPr>
              <a:defRPr/>
            </a:pPr>
            <a:r>
              <a:rPr lang="en-US" sz="3200" dirty="0" smtClean="0"/>
              <a:t>Open Mining</a:t>
            </a:r>
            <a:endParaRPr lang="en-US" sz="3200" dirty="0"/>
          </a:p>
        </p:txBody>
      </p:sp>
      <p:pic>
        <p:nvPicPr>
          <p:cNvPr id="4" name="Content Placeholder 3" descr="open mine.jpg"/>
          <p:cNvPicPr>
            <a:picLocks noGrp="1" noChangeAspect="1"/>
          </p:cNvPicPr>
          <p:nvPr>
            <p:ph sz="quarter" idx="1"/>
          </p:nvPr>
        </p:nvPicPr>
        <p:blipFill>
          <a:blip r:embed="rId2" cstate="print"/>
          <a:stretch>
            <a:fillRect/>
          </a:stretch>
        </p:blipFill>
        <p:spPr>
          <a:xfrm>
            <a:off x="206007" y="1143000"/>
            <a:ext cx="4107035" cy="3092952"/>
          </a:xfrm>
          <a:ln w="228600" cap="sq" cmpd="thickThin">
            <a:solidFill>
              <a:srgbClr val="000000"/>
            </a:solidFill>
          </a:ln>
          <a:effectLst>
            <a:innerShdw blurRad="76200">
              <a:srgbClr val="000000"/>
            </a:innerShdw>
          </a:effectLst>
        </p:spPr>
      </p:pic>
      <p:pic>
        <p:nvPicPr>
          <p:cNvPr id="5" name="Content Placeholder 3" descr="july_2006_078.jpg"/>
          <p:cNvPicPr>
            <a:picLocks noChangeAspect="1"/>
          </p:cNvPicPr>
          <p:nvPr/>
        </p:nvPicPr>
        <p:blipFill>
          <a:blip r:embed="rId3" cstate="print"/>
          <a:stretch>
            <a:fillRect/>
          </a:stretch>
        </p:blipFill>
        <p:spPr>
          <a:xfrm>
            <a:off x="2826864" y="3907674"/>
            <a:ext cx="3694251" cy="2770688"/>
          </a:xfrm>
          <a:prstGeom prst="rect">
            <a:avLst/>
          </a:prstGeom>
          <a:ln w="228600" cap="sq" cmpd="thickThin">
            <a:solidFill>
              <a:srgbClr val="000000"/>
            </a:solidFill>
          </a:ln>
          <a:effectLst>
            <a:innerShdw blurRad="76200">
              <a:srgbClr val="000000"/>
            </a:innerShdw>
          </a:effectLst>
        </p:spPr>
      </p:pic>
      <p:sp>
        <p:nvSpPr>
          <p:cNvPr id="3" name="Rectangle 2"/>
          <p:cNvSpPr/>
          <p:nvPr/>
        </p:nvSpPr>
        <p:spPr>
          <a:xfrm>
            <a:off x="7903210" y="258679"/>
            <a:ext cx="3654142" cy="584775"/>
          </a:xfrm>
          <a:prstGeom prst="rect">
            <a:avLst/>
          </a:prstGeom>
        </p:spPr>
        <p:txBody>
          <a:bodyPr wrap="none">
            <a:spAutoFit/>
          </a:bodyPr>
          <a:lstStyle/>
          <a:p>
            <a:r>
              <a:rPr lang="en-US" sz="3200" dirty="0" smtClean="0"/>
              <a:t>Underground mining</a:t>
            </a:r>
            <a:endParaRPr lang="en-US" sz="3200" dirty="0"/>
          </a:p>
        </p:txBody>
      </p:sp>
      <p:pic>
        <p:nvPicPr>
          <p:cNvPr id="6" name="Content Placeholder 3" descr="under1.jpg"/>
          <p:cNvPicPr>
            <a:picLocks noChangeAspect="1"/>
          </p:cNvPicPr>
          <p:nvPr/>
        </p:nvPicPr>
        <p:blipFill>
          <a:blip r:embed="rId4" cstate="print"/>
          <a:stretch>
            <a:fillRect/>
          </a:stretch>
        </p:blipFill>
        <p:spPr>
          <a:xfrm>
            <a:off x="7050735" y="1070313"/>
            <a:ext cx="4860528" cy="3238326"/>
          </a:xfrm>
          <a:prstGeom prst="rect">
            <a:avLst/>
          </a:prstGeom>
          <a:ln w="228600" cap="sq" cmpd="thickThin">
            <a:solidFill>
              <a:srgbClr val="000000"/>
            </a:solidFill>
          </a:ln>
          <a:effectLst>
            <a:innerShdw blurRad="76200">
              <a:srgbClr val="000000"/>
            </a:innerShdw>
          </a:effectLst>
        </p:spPr>
      </p:pic>
      <p:sp>
        <p:nvSpPr>
          <p:cNvPr id="7" name="Slide Number Placeholder 6"/>
          <p:cNvSpPr>
            <a:spLocks noGrp="1"/>
          </p:cNvSpPr>
          <p:nvPr>
            <p:ph type="sldNum" sz="quarter" idx="12"/>
          </p:nvPr>
        </p:nvSpPr>
        <p:spPr/>
        <p:txBody>
          <a:bodyPr/>
          <a:lstStyle/>
          <a:p>
            <a:fld id="{0F06CDC7-86E0-4257-803A-6B0EC2CAA604}" type="slidenum">
              <a:rPr lang="en-US" smtClean="0"/>
              <a:t>79</a:t>
            </a:fld>
            <a:endParaRPr lang="en-US"/>
          </a:p>
        </p:txBody>
      </p:sp>
      <p:sp>
        <p:nvSpPr>
          <p:cNvPr id="8"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206007" y="6444476"/>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202902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Grassland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94437"/>
            <a:ext cx="4419600" cy="3785652"/>
          </a:xfrm>
          <a:prstGeom prst="rect">
            <a:avLst/>
          </a:prstGeom>
        </p:spPr>
      </p:pic>
      <p:sp>
        <p:nvSpPr>
          <p:cNvPr id="3" name="Rectangle 2"/>
          <p:cNvSpPr/>
          <p:nvPr/>
        </p:nvSpPr>
        <p:spPr>
          <a:xfrm>
            <a:off x="5562600" y="1594436"/>
            <a:ext cx="6096000" cy="3785652"/>
          </a:xfrm>
          <a:prstGeom prst="rect">
            <a:avLst/>
          </a:prstGeom>
        </p:spPr>
        <p:txBody>
          <a:bodyPr>
            <a:spAutoFit/>
          </a:bodyPr>
          <a:lstStyle/>
          <a:p>
            <a:pPr algn="just"/>
            <a:r>
              <a:rPr lang="en-IN" sz="2400" dirty="0" smtClean="0">
                <a:latin typeface="Times New Roman" panose="02020603050405020304" pitchFamily="18" charset="0"/>
                <a:cs typeface="Times New Roman" panose="02020603050405020304" pitchFamily="18" charset="0"/>
              </a:rPr>
              <a:t>A </a:t>
            </a:r>
            <a:r>
              <a:rPr lang="en-IN" sz="2400" b="1" dirty="0" smtClean="0">
                <a:latin typeface="Times New Roman" panose="02020603050405020304" pitchFamily="18" charset="0"/>
                <a:cs typeface="Times New Roman" panose="02020603050405020304" pitchFamily="18" charset="0"/>
              </a:rPr>
              <a:t>grassland</a:t>
            </a:r>
            <a:r>
              <a:rPr lang="en-IN" sz="2400" dirty="0" smtClean="0">
                <a:latin typeface="Times New Roman" panose="02020603050405020304" pitchFamily="18" charset="0"/>
                <a:cs typeface="Times New Roman" panose="02020603050405020304" pitchFamily="18" charset="0"/>
              </a:rPr>
              <a:t> is a region where the average annual precipitation is great enough to support grasses, and in some areas a few trees.</a:t>
            </a:r>
          </a:p>
          <a:p>
            <a:pPr algn="just"/>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 The precipitation is so erratic(not even or regular in pattern) that drought and fire prevent large forests from growing. </a:t>
            </a:r>
          </a:p>
          <a:p>
            <a:pPr algn="just"/>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Grasses can survive fires because they grow from the bottom instead of the top.</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06CDC7-86E0-4257-803A-6B0EC2CAA604}" type="slidenum">
              <a:rPr lang="en-US" smtClean="0"/>
              <a:t>8</a:t>
            </a:fld>
            <a:endParaRPr lang="en-US"/>
          </a:p>
        </p:txBody>
      </p:sp>
      <p:sp>
        <p:nvSpPr>
          <p:cNvPr id="6"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5232890" y="6444476"/>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399761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Environmental impacts of mining</a:t>
            </a:r>
            <a:endParaRPr lang="en-US" dirty="0">
              <a:latin typeface="Times New Roman" panose="02020603050405020304" pitchFamily="18" charset="0"/>
              <a:cs typeface="Times New Roman" panose="02020603050405020304" pitchFamily="18" charset="0"/>
            </a:endParaRPr>
          </a:p>
        </p:txBody>
      </p:sp>
      <p:sp>
        <p:nvSpPr>
          <p:cNvPr id="83971" name="Content Placeholder 2"/>
          <p:cNvSpPr>
            <a:spLocks noGrp="1"/>
          </p:cNvSpPr>
          <p:nvPr>
            <p:ph sz="quarter" idx="1"/>
          </p:nvPr>
        </p:nvSpPr>
        <p:spPr>
          <a:xfrm>
            <a:off x="1030706" y="1491915"/>
            <a:ext cx="6729663" cy="2598822"/>
          </a:xfrm>
        </p:spPr>
        <p:txBody>
          <a:bodyPr>
            <a:normAutofit fontScale="77500" lnSpcReduction="20000"/>
          </a:bodyPr>
          <a:lstStyle/>
          <a:p>
            <a:pPr eaLnBrk="1" hangingPunct="1"/>
            <a:endParaRPr lang="en-US" dirty="0" smtClean="0"/>
          </a:p>
          <a:p>
            <a:pPr eaLnBrk="1" hangingPunct="1"/>
            <a:r>
              <a:rPr lang="en-US" dirty="0" smtClean="0">
                <a:latin typeface="Times New Roman" panose="02020603050405020304" pitchFamily="18" charset="0"/>
                <a:cs typeface="Times New Roman" panose="02020603050405020304" pitchFamily="18" charset="0"/>
              </a:rPr>
              <a:t>Direct impact of the mine </a:t>
            </a:r>
          </a:p>
          <a:p>
            <a:pPr eaLnBrk="1" hangingPunct="1"/>
            <a:r>
              <a:rPr lang="en-US" dirty="0" smtClean="0">
                <a:latin typeface="Times New Roman" panose="02020603050405020304" pitchFamily="18" charset="0"/>
                <a:cs typeface="Times New Roman" panose="02020603050405020304" pitchFamily="18" charset="0"/>
              </a:rPr>
              <a:t>Disposal of mine wastes </a:t>
            </a:r>
          </a:p>
          <a:p>
            <a:pPr eaLnBrk="1" hangingPunct="1"/>
            <a:r>
              <a:rPr lang="en-US" dirty="0" smtClean="0">
                <a:latin typeface="Times New Roman" panose="02020603050405020304" pitchFamily="18" charset="0"/>
                <a:cs typeface="Times New Roman" panose="02020603050405020304" pitchFamily="18" charset="0"/>
              </a:rPr>
              <a:t>Transport of ores </a:t>
            </a:r>
          </a:p>
          <a:p>
            <a:pPr eaLnBrk="1" hangingPunct="1"/>
            <a:r>
              <a:rPr lang="en-US" dirty="0" smtClean="0">
                <a:latin typeface="Times New Roman" panose="02020603050405020304" pitchFamily="18" charset="0"/>
                <a:cs typeface="Times New Roman" panose="02020603050405020304" pitchFamily="18" charset="0"/>
              </a:rPr>
              <a:t>Ore treatment or refining </a:t>
            </a:r>
          </a:p>
          <a:p>
            <a:pPr eaLnBrk="1" hangingPunct="1"/>
            <a:r>
              <a:rPr lang="en-US" dirty="0" smtClean="0">
                <a:latin typeface="Times New Roman" panose="02020603050405020304" pitchFamily="18" charset="0"/>
                <a:cs typeface="Times New Roman" panose="02020603050405020304" pitchFamily="18" charset="0"/>
              </a:rPr>
              <a:t>Special impacts in coastal areas</a:t>
            </a:r>
          </a:p>
          <a:p>
            <a:pPr eaLnBrk="1" hangingPunct="1"/>
            <a:r>
              <a:rPr lang="en-US" dirty="0" smtClean="0">
                <a:latin typeface="Times New Roman" panose="02020603050405020304" pitchFamily="18" charset="0"/>
                <a:cs typeface="Times New Roman" panose="02020603050405020304" pitchFamily="18" charset="0"/>
              </a:rPr>
              <a:t>Long-term problems</a:t>
            </a:r>
          </a:p>
        </p:txBody>
      </p:sp>
      <p:sp>
        <p:nvSpPr>
          <p:cNvPr id="3" name="Rectangle 2"/>
          <p:cNvSpPr/>
          <p:nvPr/>
        </p:nvSpPr>
        <p:spPr>
          <a:xfrm>
            <a:off x="1074822" y="4090737"/>
            <a:ext cx="3486852" cy="461665"/>
          </a:xfrm>
          <a:prstGeom prst="rect">
            <a:avLst/>
          </a:prstGeom>
        </p:spPr>
        <p:txBody>
          <a:bodyPr wrap="none">
            <a:spAutoFit/>
          </a:bodyPr>
          <a:lstStyle/>
          <a:p>
            <a:r>
              <a:rPr lang="en-US" sz="2400" b="1" i="1" dirty="0" smtClean="0">
                <a:latin typeface="Times New Roman" panose="02020603050405020304" pitchFamily="18" charset="0"/>
                <a:cs typeface="Times New Roman" panose="02020603050405020304" pitchFamily="18" charset="0"/>
              </a:rPr>
              <a:t>Direct impact of the mine </a:t>
            </a:r>
            <a:endParaRPr lang="en-US" sz="2400" b="1" i="1" dirty="0">
              <a:latin typeface="Times New Roman" panose="02020603050405020304" pitchFamily="18" charset="0"/>
              <a:cs typeface="Times New Roman" panose="02020603050405020304" pitchFamily="18" charset="0"/>
            </a:endParaRPr>
          </a:p>
        </p:txBody>
      </p:sp>
      <p:sp>
        <p:nvSpPr>
          <p:cNvPr id="4" name="Rectangle 3"/>
          <p:cNvSpPr/>
          <p:nvPr/>
        </p:nvSpPr>
        <p:spPr>
          <a:xfrm>
            <a:off x="1219200" y="4755862"/>
            <a:ext cx="6096000" cy="923330"/>
          </a:xfrm>
          <a:prstGeom prst="rect">
            <a:avLst/>
          </a:prstGeom>
        </p:spPr>
        <p:txBody>
          <a:bodyPr>
            <a:spAutoFit/>
          </a:bodyPr>
          <a:lstStyle/>
          <a:p>
            <a:pPr marL="274320" indent="-274320" algn="just">
              <a:buFont typeface="Wingdings"/>
              <a:buChar char=""/>
              <a:defRPr/>
            </a:pPr>
            <a:r>
              <a:rPr lang="en-US" dirty="0">
                <a:latin typeface="Times New Roman" panose="02020603050405020304" pitchFamily="18" charset="0"/>
                <a:cs typeface="Times New Roman" panose="02020603050405020304" pitchFamily="18" charset="0"/>
              </a:rPr>
              <a:t>Land degradation- landslides, erosion, siltation</a:t>
            </a:r>
          </a:p>
          <a:p>
            <a:pPr marL="274320" indent="-274320" algn="just">
              <a:buFont typeface="Wingdings"/>
              <a:buChar char=""/>
              <a:defRPr/>
            </a:pPr>
            <a:r>
              <a:rPr lang="en-US" dirty="0">
                <a:latin typeface="Times New Roman" panose="02020603050405020304" pitchFamily="18" charset="0"/>
                <a:cs typeface="Times New Roman" panose="02020603050405020304" pitchFamily="18" charset="0"/>
              </a:rPr>
              <a:t>Disturbing landscape, forests and wildlife</a:t>
            </a:r>
          </a:p>
          <a:p>
            <a:pPr marL="274320" indent="-274320" algn="just">
              <a:buFont typeface="Wingdings"/>
              <a:buChar char=""/>
              <a:defRPr/>
            </a:pPr>
            <a:r>
              <a:rPr lang="en-US" dirty="0">
                <a:latin typeface="Times New Roman" panose="02020603050405020304" pitchFamily="18" charset="0"/>
                <a:cs typeface="Times New Roman" panose="02020603050405020304" pitchFamily="18" charset="0"/>
              </a:rPr>
              <a:t>Water, air, noise pollution</a:t>
            </a:r>
          </a:p>
        </p:txBody>
      </p:sp>
      <p:sp>
        <p:nvSpPr>
          <p:cNvPr id="5" name="Slide Number Placeholder 4"/>
          <p:cNvSpPr>
            <a:spLocks noGrp="1"/>
          </p:cNvSpPr>
          <p:nvPr>
            <p:ph type="sldNum" sz="quarter" idx="12"/>
          </p:nvPr>
        </p:nvSpPr>
        <p:spPr/>
        <p:txBody>
          <a:bodyPr/>
          <a:lstStyle/>
          <a:p>
            <a:fld id="{0F06CDC7-86E0-4257-803A-6B0EC2CAA604}" type="slidenum">
              <a:rPr lang="en-US" smtClean="0"/>
              <a:t>80</a:t>
            </a:fld>
            <a:endParaRPr lang="en-US"/>
          </a:p>
        </p:txBody>
      </p:sp>
    </p:spTree>
    <p:extLst>
      <p:ext uri="{BB962C8B-B14F-4D97-AF65-F5344CB8AC3E}">
        <p14:creationId xmlns:p14="http://schemas.microsoft.com/office/powerpoint/2010/main" val="270447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971">
                                            <p:txEl>
                                              <p:pRg st="1" end="1"/>
                                            </p:txEl>
                                          </p:spTgt>
                                        </p:tgtEl>
                                        <p:attrNameLst>
                                          <p:attrName>style.visibility</p:attrName>
                                        </p:attrNameLst>
                                      </p:cBhvr>
                                      <p:to>
                                        <p:strVal val="visible"/>
                                      </p:to>
                                    </p:set>
                                    <p:anim calcmode="lin" valueType="num">
                                      <p:cBhvr additive="base">
                                        <p:cTn id="7" dur="500" fill="hold"/>
                                        <p:tgtEl>
                                          <p:spTgt spid="8397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9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3971">
                                            <p:txEl>
                                              <p:pRg st="2" end="2"/>
                                            </p:txEl>
                                          </p:spTgt>
                                        </p:tgtEl>
                                        <p:attrNameLst>
                                          <p:attrName>style.visibility</p:attrName>
                                        </p:attrNameLst>
                                      </p:cBhvr>
                                      <p:to>
                                        <p:strVal val="visible"/>
                                      </p:to>
                                    </p:set>
                                    <p:anim calcmode="lin" valueType="num">
                                      <p:cBhvr additive="base">
                                        <p:cTn id="13" dur="500" fill="hold"/>
                                        <p:tgtEl>
                                          <p:spTgt spid="8397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9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3971">
                                            <p:txEl>
                                              <p:pRg st="3" end="3"/>
                                            </p:txEl>
                                          </p:spTgt>
                                        </p:tgtEl>
                                        <p:attrNameLst>
                                          <p:attrName>style.visibility</p:attrName>
                                        </p:attrNameLst>
                                      </p:cBhvr>
                                      <p:to>
                                        <p:strVal val="visible"/>
                                      </p:to>
                                    </p:set>
                                    <p:anim calcmode="lin" valueType="num">
                                      <p:cBhvr additive="base">
                                        <p:cTn id="19" dur="500" fill="hold"/>
                                        <p:tgtEl>
                                          <p:spTgt spid="839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9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3971">
                                            <p:txEl>
                                              <p:pRg st="4" end="4"/>
                                            </p:txEl>
                                          </p:spTgt>
                                        </p:tgtEl>
                                        <p:attrNameLst>
                                          <p:attrName>style.visibility</p:attrName>
                                        </p:attrNameLst>
                                      </p:cBhvr>
                                      <p:to>
                                        <p:strVal val="visible"/>
                                      </p:to>
                                    </p:set>
                                    <p:anim calcmode="lin" valueType="num">
                                      <p:cBhvr additive="base">
                                        <p:cTn id="25" dur="500" fill="hold"/>
                                        <p:tgtEl>
                                          <p:spTgt spid="8397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39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3971">
                                            <p:txEl>
                                              <p:pRg st="5" end="5"/>
                                            </p:txEl>
                                          </p:spTgt>
                                        </p:tgtEl>
                                        <p:attrNameLst>
                                          <p:attrName>style.visibility</p:attrName>
                                        </p:attrNameLst>
                                      </p:cBhvr>
                                      <p:to>
                                        <p:strVal val="visible"/>
                                      </p:to>
                                    </p:set>
                                    <p:anim calcmode="lin" valueType="num">
                                      <p:cBhvr additive="base">
                                        <p:cTn id="31" dur="500" fill="hold"/>
                                        <p:tgtEl>
                                          <p:spTgt spid="8397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39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3971">
                                            <p:txEl>
                                              <p:pRg st="6" end="6"/>
                                            </p:txEl>
                                          </p:spTgt>
                                        </p:tgtEl>
                                        <p:attrNameLst>
                                          <p:attrName>style.visibility</p:attrName>
                                        </p:attrNameLst>
                                      </p:cBhvr>
                                      <p:to>
                                        <p:strVal val="visible"/>
                                      </p:to>
                                    </p:set>
                                    <p:anim calcmode="lin" valueType="num">
                                      <p:cBhvr additive="base">
                                        <p:cTn id="37" dur="500" fill="hold"/>
                                        <p:tgtEl>
                                          <p:spTgt spid="8397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39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P spid="3"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095" y="187886"/>
            <a:ext cx="10515600" cy="1325563"/>
          </a:xfrm>
        </p:spPr>
        <p:txBody>
          <a:bodyPr/>
          <a:lstStyle/>
          <a:p>
            <a:pPr>
              <a:defRPr/>
            </a:pPr>
            <a:r>
              <a:rPr lang="en-US" dirty="0" smtClean="0">
                <a:latin typeface="Times New Roman" panose="02020603050405020304" pitchFamily="18" charset="0"/>
                <a:cs typeface="Times New Roman" panose="02020603050405020304" pitchFamily="18" charset="0"/>
              </a:rPr>
              <a:t>Special impacts in coastal areas </a:t>
            </a:r>
            <a:endParaRPr lang="en-US" dirty="0">
              <a:latin typeface="Times New Roman" panose="02020603050405020304" pitchFamily="18" charset="0"/>
              <a:cs typeface="Times New Roman" panose="02020603050405020304" pitchFamily="18" charset="0"/>
            </a:endParaRPr>
          </a:p>
        </p:txBody>
      </p:sp>
      <p:sp>
        <p:nvSpPr>
          <p:cNvPr id="94211" name="Content Placeholder 2"/>
          <p:cNvSpPr>
            <a:spLocks noGrp="1"/>
          </p:cNvSpPr>
          <p:nvPr>
            <p:ph sz="quarter" idx="1"/>
          </p:nvPr>
        </p:nvSpPr>
        <p:spPr>
          <a:xfrm>
            <a:off x="1981199" y="1600202"/>
            <a:ext cx="9930063" cy="3068052"/>
          </a:xfrm>
        </p:spPr>
        <p:txBody>
          <a:bodyPr/>
          <a:lstStyle/>
          <a:p>
            <a:pPr algn="just"/>
            <a:r>
              <a:rPr lang="en-US" sz="2200" dirty="0">
                <a:latin typeface="Times New Roman" panose="02020603050405020304" pitchFamily="18" charset="0"/>
                <a:cs typeface="Times New Roman" panose="02020603050405020304" pitchFamily="18" charset="0"/>
              </a:rPr>
              <a:t>Corals and other forms of life on the bottom generally require clear water for </a:t>
            </a:r>
            <a:r>
              <a:rPr lang="en-US" sz="2200" dirty="0" smtClean="0">
                <a:latin typeface="Times New Roman" panose="02020603050405020304" pitchFamily="18" charset="0"/>
                <a:cs typeface="Times New Roman" panose="02020603050405020304" pitchFamily="18" charset="0"/>
              </a:rPr>
              <a:t>growth. </a:t>
            </a:r>
            <a:endParaRPr lang="en-US" sz="2200" dirty="0">
              <a:latin typeface="Times New Roman" panose="02020603050405020304" pitchFamily="18" charset="0"/>
              <a:cs typeface="Times New Roman" panose="02020603050405020304" pitchFamily="18" charset="0"/>
            </a:endParaRPr>
          </a:p>
          <a:p>
            <a:pPr algn="just" eaLnBrk="1" hangingPunct="1"/>
            <a:r>
              <a:rPr lang="en-US" sz="2200" dirty="0">
                <a:latin typeface="Times New Roman" panose="02020603050405020304" pitchFamily="18" charset="0"/>
                <a:cs typeface="Times New Roman" panose="02020603050405020304" pitchFamily="18" charset="0"/>
              </a:rPr>
              <a:t>Dredging and other forms of coastal mining destroy the immediate site and affect a much larger area through the sediment stirred up in the water. </a:t>
            </a:r>
          </a:p>
          <a:p>
            <a:pPr algn="just" eaLnBrk="1" hangingPunct="1"/>
            <a:r>
              <a:rPr lang="en-US" sz="2200" dirty="0">
                <a:latin typeface="Times New Roman" panose="02020603050405020304" pitchFamily="18" charset="0"/>
                <a:cs typeface="Times New Roman" panose="02020603050405020304" pitchFamily="18" charset="0"/>
              </a:rPr>
              <a:t>Removing sand and gravel from the beach </a:t>
            </a:r>
            <a:r>
              <a:rPr lang="en-US" sz="2200" dirty="0" smtClean="0">
                <a:latin typeface="Times New Roman" panose="02020603050405020304" pitchFamily="18" charset="0"/>
                <a:cs typeface="Times New Roman" panose="02020603050405020304" pitchFamily="18" charset="0"/>
              </a:rPr>
              <a:t>can </a:t>
            </a:r>
            <a:r>
              <a:rPr lang="en-US" sz="2200" dirty="0">
                <a:latin typeface="Times New Roman" panose="02020603050405020304" pitchFamily="18" charset="0"/>
                <a:cs typeface="Times New Roman" panose="02020603050405020304" pitchFamily="18" charset="0"/>
              </a:rPr>
              <a:t>also cause beach disappearance and serious coastal erosion.</a:t>
            </a:r>
          </a:p>
          <a:p>
            <a:pPr algn="just" eaLnBrk="1" hangingPunct="1"/>
            <a:r>
              <a:rPr lang="en-US" sz="2200" dirty="0">
                <a:latin typeface="Times New Roman" panose="02020603050405020304" pitchFamily="18" charset="0"/>
                <a:cs typeface="Times New Roman" panose="02020603050405020304" pitchFamily="18" charset="0"/>
              </a:rPr>
              <a:t>Copper and other toxic materials from mines may kill most marine life in the vicinity of treatment and shipping facilities</a:t>
            </a:r>
            <a:r>
              <a:rPr lang="en-US" sz="2200" dirty="0"/>
              <a:t>. </a:t>
            </a:r>
          </a:p>
          <a:p>
            <a:pPr algn="just" eaLnBrk="1" hangingPunct="1"/>
            <a:endParaRPr lang="en-US" sz="2200" dirty="0"/>
          </a:p>
        </p:txBody>
      </p:sp>
      <p:sp>
        <p:nvSpPr>
          <p:cNvPr id="3" name="Rectangle 2"/>
          <p:cNvSpPr/>
          <p:nvPr/>
        </p:nvSpPr>
        <p:spPr>
          <a:xfrm>
            <a:off x="1194888" y="4976881"/>
            <a:ext cx="2403222" cy="400110"/>
          </a:xfrm>
          <a:prstGeom prst="rect">
            <a:avLst/>
          </a:prstGeom>
        </p:spPr>
        <p:txBody>
          <a:bodyPr wrap="none">
            <a:spAutoFit/>
          </a:bodyPr>
          <a:lstStyle/>
          <a:p>
            <a:r>
              <a:rPr lang="en-US" sz="2000" b="1" i="1" u="sng" dirty="0" smtClean="0">
                <a:latin typeface="Times New Roman" panose="02020603050405020304" pitchFamily="18" charset="0"/>
                <a:cs typeface="Times New Roman" panose="02020603050405020304" pitchFamily="18" charset="0"/>
              </a:rPr>
              <a:t>Long-term problems </a:t>
            </a:r>
            <a:endParaRPr lang="en-US" sz="2000" b="1" i="1" u="sng" dirty="0">
              <a:latin typeface="Times New Roman" panose="02020603050405020304" pitchFamily="18" charset="0"/>
              <a:cs typeface="Times New Roman" panose="02020603050405020304" pitchFamily="18" charset="0"/>
            </a:endParaRPr>
          </a:p>
        </p:txBody>
      </p:sp>
      <p:sp>
        <p:nvSpPr>
          <p:cNvPr id="4" name="Rectangle 3"/>
          <p:cNvSpPr/>
          <p:nvPr/>
        </p:nvSpPr>
        <p:spPr>
          <a:xfrm>
            <a:off x="1688431" y="5550496"/>
            <a:ext cx="9248273" cy="646331"/>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Many islands have mining ghost towns and rusting equipment that are the only remaining signs of brief periods of prosperity (Kudremukh and Kolar). </a:t>
            </a:r>
          </a:p>
        </p:txBody>
      </p:sp>
      <p:sp>
        <p:nvSpPr>
          <p:cNvPr id="5" name="Slide Number Placeholder 4"/>
          <p:cNvSpPr>
            <a:spLocks noGrp="1"/>
          </p:cNvSpPr>
          <p:nvPr>
            <p:ph type="sldNum" sz="quarter" idx="12"/>
          </p:nvPr>
        </p:nvSpPr>
        <p:spPr/>
        <p:txBody>
          <a:bodyPr/>
          <a:lstStyle/>
          <a:p>
            <a:fld id="{0F06CDC7-86E0-4257-803A-6B0EC2CAA604}" type="slidenum">
              <a:rPr lang="en-US" smtClean="0"/>
              <a:t>81</a:t>
            </a:fld>
            <a:endParaRPr lang="en-US"/>
          </a:p>
        </p:txBody>
      </p:sp>
    </p:spTree>
    <p:extLst>
      <p:ext uri="{BB962C8B-B14F-4D97-AF65-F5344CB8AC3E}">
        <p14:creationId xmlns:p14="http://schemas.microsoft.com/office/powerpoint/2010/main" val="305717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fade">
                                      <p:cBhvr>
                                        <p:cTn id="7" dur="1000"/>
                                        <p:tgtEl>
                                          <p:spTgt spid="94211">
                                            <p:txEl>
                                              <p:pRg st="0" end="0"/>
                                            </p:txEl>
                                          </p:spTgt>
                                        </p:tgtEl>
                                      </p:cBhvr>
                                    </p:animEffect>
                                    <p:anim calcmode="lin" valueType="num">
                                      <p:cBhvr>
                                        <p:cTn id="8" dur="1000" fill="hold"/>
                                        <p:tgtEl>
                                          <p:spTgt spid="942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42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4211">
                                            <p:txEl>
                                              <p:pRg st="1" end="1"/>
                                            </p:txEl>
                                          </p:spTgt>
                                        </p:tgtEl>
                                        <p:attrNameLst>
                                          <p:attrName>style.visibility</p:attrName>
                                        </p:attrNameLst>
                                      </p:cBhvr>
                                      <p:to>
                                        <p:strVal val="visible"/>
                                      </p:to>
                                    </p:set>
                                    <p:animEffect transition="in" filter="fade">
                                      <p:cBhvr>
                                        <p:cTn id="14" dur="1000"/>
                                        <p:tgtEl>
                                          <p:spTgt spid="94211">
                                            <p:txEl>
                                              <p:pRg st="1" end="1"/>
                                            </p:txEl>
                                          </p:spTgt>
                                        </p:tgtEl>
                                      </p:cBhvr>
                                    </p:animEffect>
                                    <p:anim calcmode="lin" valueType="num">
                                      <p:cBhvr>
                                        <p:cTn id="15" dur="1000" fill="hold"/>
                                        <p:tgtEl>
                                          <p:spTgt spid="942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42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4211">
                                            <p:txEl>
                                              <p:pRg st="2" end="2"/>
                                            </p:txEl>
                                          </p:spTgt>
                                        </p:tgtEl>
                                        <p:attrNameLst>
                                          <p:attrName>style.visibility</p:attrName>
                                        </p:attrNameLst>
                                      </p:cBhvr>
                                      <p:to>
                                        <p:strVal val="visible"/>
                                      </p:to>
                                    </p:set>
                                    <p:animEffect transition="in" filter="fade">
                                      <p:cBhvr>
                                        <p:cTn id="21" dur="1000"/>
                                        <p:tgtEl>
                                          <p:spTgt spid="94211">
                                            <p:txEl>
                                              <p:pRg st="2" end="2"/>
                                            </p:txEl>
                                          </p:spTgt>
                                        </p:tgtEl>
                                      </p:cBhvr>
                                    </p:animEffect>
                                    <p:anim calcmode="lin" valueType="num">
                                      <p:cBhvr>
                                        <p:cTn id="22" dur="1000" fill="hold"/>
                                        <p:tgtEl>
                                          <p:spTgt spid="942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42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4211">
                                            <p:txEl>
                                              <p:pRg st="3" end="3"/>
                                            </p:txEl>
                                          </p:spTgt>
                                        </p:tgtEl>
                                        <p:attrNameLst>
                                          <p:attrName>style.visibility</p:attrName>
                                        </p:attrNameLst>
                                      </p:cBhvr>
                                      <p:to>
                                        <p:strVal val="visible"/>
                                      </p:to>
                                    </p:set>
                                    <p:animEffect transition="in" filter="fade">
                                      <p:cBhvr>
                                        <p:cTn id="28" dur="1000"/>
                                        <p:tgtEl>
                                          <p:spTgt spid="94211">
                                            <p:txEl>
                                              <p:pRg st="3" end="3"/>
                                            </p:txEl>
                                          </p:spTgt>
                                        </p:tgtEl>
                                      </p:cBhvr>
                                    </p:animEffect>
                                    <p:anim calcmode="lin" valueType="num">
                                      <p:cBhvr>
                                        <p:cTn id="29" dur="1000" fill="hold"/>
                                        <p:tgtEl>
                                          <p:spTgt spid="942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42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P spid="3"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200" dirty="0" smtClean="0">
                <a:latin typeface="Times New Roman" panose="02020603050405020304" pitchFamily="18" charset="0"/>
                <a:cs typeface="Times New Roman" panose="02020603050405020304" pitchFamily="18" charset="0"/>
              </a:rPr>
              <a:t>Environmental  protection : </a:t>
            </a:r>
            <a:endParaRPr lang="en-US" sz="3200" dirty="0">
              <a:latin typeface="Times New Roman" panose="02020603050405020304" pitchFamily="18" charset="0"/>
              <a:cs typeface="Times New Roman" panose="02020603050405020304" pitchFamily="18" charset="0"/>
            </a:endParaRPr>
          </a:p>
        </p:txBody>
      </p:sp>
      <p:sp>
        <p:nvSpPr>
          <p:cNvPr id="96259" name="Content Placeholder 2"/>
          <p:cNvSpPr>
            <a:spLocks noGrp="1"/>
          </p:cNvSpPr>
          <p:nvPr>
            <p:ph sz="quarter" idx="1"/>
          </p:nvPr>
        </p:nvSpPr>
        <p:spPr>
          <a:xfrm>
            <a:off x="1981199" y="1600201"/>
            <a:ext cx="9990221" cy="4873625"/>
          </a:xfrm>
        </p:spPr>
        <p:txBody>
          <a:bodyPr/>
          <a:lstStyle/>
          <a:p>
            <a:pPr marL="0" indent="0" algn="just" eaLnBrk="1" hangingPunct="1">
              <a:buNone/>
            </a:pPr>
            <a:r>
              <a:rPr lang="en-US" dirty="0" smtClean="0">
                <a:latin typeface="Times New Roman" panose="02020603050405020304" pitchFamily="18" charset="0"/>
                <a:cs typeface="Times New Roman" panose="02020603050405020304" pitchFamily="18" charset="0"/>
              </a:rPr>
              <a:t>Government has  initiated  following measures to protect the environment before commencing and during any mining activity:</a:t>
            </a:r>
          </a:p>
          <a:p>
            <a:pPr algn="just" eaLnBrk="1" hangingPunct="1"/>
            <a:endParaRPr lang="en-US" dirty="0" smtClean="0">
              <a:latin typeface="Times New Roman" panose="02020603050405020304" pitchFamily="18" charset="0"/>
              <a:cs typeface="Times New Roman" panose="02020603050405020304" pitchFamily="18" charset="0"/>
            </a:endParaRPr>
          </a:p>
          <a:p>
            <a:pPr lvl="1" algn="just" eaLnBrk="1" hangingPunct="1"/>
            <a:r>
              <a:rPr lang="en-US" dirty="0" smtClean="0">
                <a:latin typeface="Times New Roman" panose="02020603050405020304" pitchFamily="18" charset="0"/>
                <a:cs typeface="Times New Roman" panose="02020603050405020304" pitchFamily="18" charset="0"/>
              </a:rPr>
              <a:t>Detailed  EIA report has to be prepared and submitted to ecological &amp; environment  dept. of GOI for clearance of  mining project to safe guard the public interest.</a:t>
            </a:r>
          </a:p>
          <a:p>
            <a:pPr lvl="1" algn="just" eaLnBrk="1" hangingPunct="1"/>
            <a:endParaRPr lang="en-US" dirty="0" smtClean="0">
              <a:latin typeface="Times New Roman" panose="02020603050405020304" pitchFamily="18" charset="0"/>
              <a:cs typeface="Times New Roman" panose="02020603050405020304" pitchFamily="18" charset="0"/>
            </a:endParaRPr>
          </a:p>
          <a:p>
            <a:pPr lvl="1" algn="just" eaLnBrk="1" hangingPunct="1"/>
            <a:r>
              <a:rPr lang="en-US" dirty="0" smtClean="0">
                <a:latin typeface="Times New Roman" panose="02020603050405020304" pitchFamily="18" charset="0"/>
                <a:cs typeface="Times New Roman" panose="02020603050405020304" pitchFamily="18" charset="0"/>
              </a:rPr>
              <a:t>Indian Bureau of Mines has to over see safe mining practices.</a:t>
            </a:r>
          </a:p>
          <a:p>
            <a:pPr lvl="1" algn="just" eaLnBrk="1" hangingPunct="1"/>
            <a:endParaRPr lang="en-US" dirty="0" smtClean="0">
              <a:latin typeface="Times New Roman" panose="02020603050405020304" pitchFamily="18" charset="0"/>
              <a:cs typeface="Times New Roman" panose="02020603050405020304" pitchFamily="18" charset="0"/>
            </a:endParaRPr>
          </a:p>
          <a:p>
            <a:pPr lvl="1" algn="just" eaLnBrk="1" hangingPunct="1"/>
            <a:r>
              <a:rPr lang="en-US" dirty="0" smtClean="0">
                <a:latin typeface="Times New Roman" panose="02020603050405020304" pitchFamily="18" charset="0"/>
                <a:cs typeface="Times New Roman" panose="02020603050405020304" pitchFamily="18" charset="0"/>
              </a:rPr>
              <a:t>Forest  dept. has to clear the mining  project.</a:t>
            </a:r>
          </a:p>
        </p:txBody>
      </p:sp>
      <p:sp>
        <p:nvSpPr>
          <p:cNvPr id="3" name="Slide Number Placeholder 2"/>
          <p:cNvSpPr>
            <a:spLocks noGrp="1"/>
          </p:cNvSpPr>
          <p:nvPr>
            <p:ph type="sldNum" sz="quarter" idx="12"/>
          </p:nvPr>
        </p:nvSpPr>
        <p:spPr/>
        <p:txBody>
          <a:bodyPr/>
          <a:lstStyle/>
          <a:p>
            <a:fld id="{0F06CDC7-86E0-4257-803A-6B0EC2CAA604}" type="slidenum">
              <a:rPr lang="en-US" smtClean="0"/>
              <a:t>82</a:t>
            </a:fld>
            <a:endParaRPr lang="en-US"/>
          </a:p>
        </p:txBody>
      </p:sp>
    </p:spTree>
    <p:extLst>
      <p:ext uri="{BB962C8B-B14F-4D97-AF65-F5344CB8AC3E}">
        <p14:creationId xmlns:p14="http://schemas.microsoft.com/office/powerpoint/2010/main" val="226856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fade">
                                      <p:cBhvr>
                                        <p:cTn id="7" dur="1000"/>
                                        <p:tgtEl>
                                          <p:spTgt spid="96259">
                                            <p:txEl>
                                              <p:pRg st="0" end="0"/>
                                            </p:txEl>
                                          </p:spTgt>
                                        </p:tgtEl>
                                      </p:cBhvr>
                                    </p:animEffect>
                                    <p:anim calcmode="lin" valueType="num">
                                      <p:cBhvr>
                                        <p:cTn id="8" dur="1000" fill="hold"/>
                                        <p:tgtEl>
                                          <p:spTgt spid="962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62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6259">
                                            <p:txEl>
                                              <p:pRg st="2" end="2"/>
                                            </p:txEl>
                                          </p:spTgt>
                                        </p:tgtEl>
                                        <p:attrNameLst>
                                          <p:attrName>style.visibility</p:attrName>
                                        </p:attrNameLst>
                                      </p:cBhvr>
                                      <p:to>
                                        <p:strVal val="visible"/>
                                      </p:to>
                                    </p:set>
                                    <p:animEffect transition="in" filter="fade">
                                      <p:cBhvr>
                                        <p:cTn id="14" dur="1000"/>
                                        <p:tgtEl>
                                          <p:spTgt spid="96259">
                                            <p:txEl>
                                              <p:pRg st="2" end="2"/>
                                            </p:txEl>
                                          </p:spTgt>
                                        </p:tgtEl>
                                      </p:cBhvr>
                                    </p:animEffect>
                                    <p:anim calcmode="lin" valueType="num">
                                      <p:cBhvr>
                                        <p:cTn id="15" dur="1000" fill="hold"/>
                                        <p:tgtEl>
                                          <p:spTgt spid="9625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62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6259">
                                            <p:txEl>
                                              <p:pRg st="4" end="4"/>
                                            </p:txEl>
                                          </p:spTgt>
                                        </p:tgtEl>
                                        <p:attrNameLst>
                                          <p:attrName>style.visibility</p:attrName>
                                        </p:attrNameLst>
                                      </p:cBhvr>
                                      <p:to>
                                        <p:strVal val="visible"/>
                                      </p:to>
                                    </p:set>
                                    <p:animEffect transition="in" filter="fade">
                                      <p:cBhvr>
                                        <p:cTn id="21" dur="1000"/>
                                        <p:tgtEl>
                                          <p:spTgt spid="96259">
                                            <p:txEl>
                                              <p:pRg st="4" end="4"/>
                                            </p:txEl>
                                          </p:spTgt>
                                        </p:tgtEl>
                                      </p:cBhvr>
                                    </p:animEffect>
                                    <p:anim calcmode="lin" valueType="num">
                                      <p:cBhvr>
                                        <p:cTn id="22" dur="1000" fill="hold"/>
                                        <p:tgtEl>
                                          <p:spTgt spid="9625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9625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6259">
                                            <p:txEl>
                                              <p:pRg st="6" end="6"/>
                                            </p:txEl>
                                          </p:spTgt>
                                        </p:tgtEl>
                                        <p:attrNameLst>
                                          <p:attrName>style.visibility</p:attrName>
                                        </p:attrNameLst>
                                      </p:cBhvr>
                                      <p:to>
                                        <p:strVal val="visible"/>
                                      </p:to>
                                    </p:set>
                                    <p:animEffect transition="in" filter="fade">
                                      <p:cBhvr>
                                        <p:cTn id="28" dur="1000"/>
                                        <p:tgtEl>
                                          <p:spTgt spid="96259">
                                            <p:txEl>
                                              <p:pRg st="6" end="6"/>
                                            </p:txEl>
                                          </p:spTgt>
                                        </p:tgtEl>
                                      </p:cBhvr>
                                    </p:animEffect>
                                    <p:anim calcmode="lin" valueType="num">
                                      <p:cBhvr>
                                        <p:cTn id="29" dur="1000" fill="hold"/>
                                        <p:tgtEl>
                                          <p:spTgt spid="96259">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9625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600" dirty="0" smtClean="0">
                <a:latin typeface="Times New Roman" panose="02020603050405020304" pitchFamily="18" charset="0"/>
                <a:cs typeface="Times New Roman" panose="02020603050405020304" pitchFamily="18" charset="0"/>
              </a:rPr>
              <a:t>Environment  protection during  mining</a:t>
            </a:r>
            <a:endParaRPr lang="en-US" sz="3600" dirty="0">
              <a:latin typeface="Times New Roman" panose="02020603050405020304" pitchFamily="18" charset="0"/>
              <a:cs typeface="Times New Roman" panose="02020603050405020304" pitchFamily="18" charset="0"/>
            </a:endParaRPr>
          </a:p>
        </p:txBody>
      </p:sp>
      <p:sp>
        <p:nvSpPr>
          <p:cNvPr id="97283" name="Content Placeholder 2"/>
          <p:cNvSpPr>
            <a:spLocks noGrp="1"/>
          </p:cNvSpPr>
          <p:nvPr>
            <p:ph sz="quarter" idx="1"/>
          </p:nvPr>
        </p:nvSpPr>
        <p:spPr>
          <a:xfrm>
            <a:off x="838200" y="1482725"/>
            <a:ext cx="10952747" cy="4873625"/>
          </a:xfrm>
        </p:spPr>
        <p:txBody>
          <a:bodyPr>
            <a:normAutofit fontScale="92500" lnSpcReduction="20000"/>
          </a:bodyPr>
          <a:lstStyle/>
          <a:p>
            <a:pPr algn="just" eaLnBrk="1" hangingPunct="1"/>
            <a:r>
              <a:rPr lang="en-US" dirty="0" smtClean="0">
                <a:latin typeface="Times New Roman" panose="02020603050405020304" pitchFamily="18" charset="0"/>
                <a:cs typeface="Times New Roman" panose="02020603050405020304" pitchFamily="18" charset="0"/>
              </a:rPr>
              <a:t>Soil  erosion  has to  be  prevented  by  constructing suitable  check-dams  &amp;  planting  suitable  species  of  shrubs  and  trees.</a:t>
            </a:r>
          </a:p>
          <a:p>
            <a:pPr algn="just" eaLnBrk="1" hangingPunct="1"/>
            <a:endParaRPr lang="en-US" dirty="0" smtClean="0">
              <a:latin typeface="Times New Roman" panose="02020603050405020304" pitchFamily="18" charset="0"/>
              <a:cs typeface="Times New Roman" panose="02020603050405020304" pitchFamily="18" charset="0"/>
            </a:endParaRPr>
          </a:p>
          <a:p>
            <a:pPr algn="just" eaLnBrk="1" hangingPunct="1"/>
            <a:r>
              <a:rPr lang="en-US" dirty="0" smtClean="0">
                <a:latin typeface="Times New Roman" panose="02020603050405020304" pitchFamily="18" charset="0"/>
                <a:cs typeface="Times New Roman" panose="02020603050405020304" pitchFamily="18" charset="0"/>
              </a:rPr>
              <a:t>Dust  has  to  be  suppressed.</a:t>
            </a:r>
          </a:p>
          <a:p>
            <a:pPr algn="just" eaLnBrk="1" hangingPunct="1"/>
            <a:endParaRPr lang="en-US" dirty="0" smtClean="0">
              <a:latin typeface="Times New Roman" panose="02020603050405020304" pitchFamily="18" charset="0"/>
              <a:cs typeface="Times New Roman" panose="02020603050405020304" pitchFamily="18" charset="0"/>
            </a:endParaRPr>
          </a:p>
          <a:p>
            <a:pPr algn="just" eaLnBrk="1" hangingPunct="1"/>
            <a:r>
              <a:rPr lang="en-US" dirty="0" smtClean="0">
                <a:latin typeface="Times New Roman" panose="02020603050405020304" pitchFamily="18" charset="0"/>
                <a:cs typeface="Times New Roman" panose="02020603050405020304" pitchFamily="18" charset="0"/>
              </a:rPr>
              <a:t>The  mined  area  has  to  be  back-filled  with excavated  materials  &amp;  restored  to  the  original condition.</a:t>
            </a:r>
          </a:p>
          <a:p>
            <a:pPr algn="just" eaLnBrk="1" hangingPunct="1"/>
            <a:endParaRPr lang="en-US" dirty="0" smtClean="0">
              <a:latin typeface="Times New Roman" panose="02020603050405020304" pitchFamily="18" charset="0"/>
              <a:cs typeface="Times New Roman" panose="02020603050405020304" pitchFamily="18" charset="0"/>
            </a:endParaRPr>
          </a:p>
          <a:p>
            <a:pPr algn="just" eaLnBrk="1" hangingPunct="1"/>
            <a:r>
              <a:rPr lang="en-US" dirty="0" smtClean="0">
                <a:latin typeface="Times New Roman" panose="02020603050405020304" pitchFamily="18" charset="0"/>
                <a:cs typeface="Times New Roman" panose="02020603050405020304" pitchFamily="18" charset="0"/>
              </a:rPr>
              <a:t>A  green-belt  has  to  be  created.</a:t>
            </a:r>
          </a:p>
          <a:p>
            <a:pPr algn="just" eaLnBrk="1" hangingPunct="1"/>
            <a:endParaRPr lang="en-US" dirty="0" smtClean="0">
              <a:latin typeface="Times New Roman" panose="02020603050405020304" pitchFamily="18" charset="0"/>
              <a:cs typeface="Times New Roman" panose="02020603050405020304" pitchFamily="18" charset="0"/>
            </a:endParaRPr>
          </a:p>
          <a:p>
            <a:pPr algn="just" eaLnBrk="1" hangingPunct="1"/>
            <a:r>
              <a:rPr lang="en-US" dirty="0" smtClean="0">
                <a:latin typeface="Times New Roman" panose="02020603050405020304" pitchFamily="18" charset="0"/>
                <a:cs typeface="Times New Roman" panose="02020603050405020304" pitchFamily="18" charset="0"/>
              </a:rPr>
              <a:t>If  houses  &amp;  villages  are  to  be  displaced, adequate  rehabilitation  and  welfare  measures need  to  be  taken.</a:t>
            </a:r>
          </a:p>
        </p:txBody>
      </p:sp>
      <p:sp>
        <p:nvSpPr>
          <p:cNvPr id="3" name="Slide Number Placeholder 2"/>
          <p:cNvSpPr>
            <a:spLocks noGrp="1"/>
          </p:cNvSpPr>
          <p:nvPr>
            <p:ph type="sldNum" sz="quarter" idx="12"/>
          </p:nvPr>
        </p:nvSpPr>
        <p:spPr/>
        <p:txBody>
          <a:bodyPr/>
          <a:lstStyle/>
          <a:p>
            <a:fld id="{0F06CDC7-86E0-4257-803A-6B0EC2CAA604}" type="slidenum">
              <a:rPr lang="en-US" smtClean="0"/>
              <a:t>83</a:t>
            </a:fld>
            <a:endParaRPr lang="en-US"/>
          </a:p>
        </p:txBody>
      </p:sp>
    </p:spTree>
    <p:extLst>
      <p:ext uri="{BB962C8B-B14F-4D97-AF65-F5344CB8AC3E}">
        <p14:creationId xmlns:p14="http://schemas.microsoft.com/office/powerpoint/2010/main" val="41577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fade">
                                      <p:cBhvr>
                                        <p:cTn id="7" dur="1000"/>
                                        <p:tgtEl>
                                          <p:spTgt spid="97283">
                                            <p:txEl>
                                              <p:pRg st="0" end="0"/>
                                            </p:txEl>
                                          </p:spTgt>
                                        </p:tgtEl>
                                      </p:cBhvr>
                                    </p:animEffect>
                                    <p:anim calcmode="lin" valueType="num">
                                      <p:cBhvr>
                                        <p:cTn id="8" dur="1000" fill="hold"/>
                                        <p:tgtEl>
                                          <p:spTgt spid="972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72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7283">
                                            <p:txEl>
                                              <p:pRg st="2" end="2"/>
                                            </p:txEl>
                                          </p:spTgt>
                                        </p:tgtEl>
                                        <p:attrNameLst>
                                          <p:attrName>style.visibility</p:attrName>
                                        </p:attrNameLst>
                                      </p:cBhvr>
                                      <p:to>
                                        <p:strVal val="visible"/>
                                      </p:to>
                                    </p:set>
                                    <p:animEffect transition="in" filter="fade">
                                      <p:cBhvr>
                                        <p:cTn id="14" dur="1000"/>
                                        <p:tgtEl>
                                          <p:spTgt spid="97283">
                                            <p:txEl>
                                              <p:pRg st="2" end="2"/>
                                            </p:txEl>
                                          </p:spTgt>
                                        </p:tgtEl>
                                      </p:cBhvr>
                                    </p:animEffect>
                                    <p:anim calcmode="lin" valueType="num">
                                      <p:cBhvr>
                                        <p:cTn id="15" dur="1000" fill="hold"/>
                                        <p:tgtEl>
                                          <p:spTgt spid="9728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72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7283">
                                            <p:txEl>
                                              <p:pRg st="4" end="4"/>
                                            </p:txEl>
                                          </p:spTgt>
                                        </p:tgtEl>
                                        <p:attrNameLst>
                                          <p:attrName>style.visibility</p:attrName>
                                        </p:attrNameLst>
                                      </p:cBhvr>
                                      <p:to>
                                        <p:strVal val="visible"/>
                                      </p:to>
                                    </p:set>
                                    <p:animEffect transition="in" filter="fade">
                                      <p:cBhvr>
                                        <p:cTn id="21" dur="1000"/>
                                        <p:tgtEl>
                                          <p:spTgt spid="97283">
                                            <p:txEl>
                                              <p:pRg st="4" end="4"/>
                                            </p:txEl>
                                          </p:spTgt>
                                        </p:tgtEl>
                                      </p:cBhvr>
                                    </p:animEffect>
                                    <p:anim calcmode="lin" valueType="num">
                                      <p:cBhvr>
                                        <p:cTn id="22" dur="1000" fill="hold"/>
                                        <p:tgtEl>
                                          <p:spTgt spid="9728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9728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7283">
                                            <p:txEl>
                                              <p:pRg st="6" end="6"/>
                                            </p:txEl>
                                          </p:spTgt>
                                        </p:tgtEl>
                                        <p:attrNameLst>
                                          <p:attrName>style.visibility</p:attrName>
                                        </p:attrNameLst>
                                      </p:cBhvr>
                                      <p:to>
                                        <p:strVal val="visible"/>
                                      </p:to>
                                    </p:set>
                                    <p:animEffect transition="in" filter="fade">
                                      <p:cBhvr>
                                        <p:cTn id="28" dur="1000"/>
                                        <p:tgtEl>
                                          <p:spTgt spid="97283">
                                            <p:txEl>
                                              <p:pRg st="6" end="6"/>
                                            </p:txEl>
                                          </p:spTgt>
                                        </p:tgtEl>
                                      </p:cBhvr>
                                    </p:animEffect>
                                    <p:anim calcmode="lin" valueType="num">
                                      <p:cBhvr>
                                        <p:cTn id="29" dur="1000" fill="hold"/>
                                        <p:tgtEl>
                                          <p:spTgt spid="9728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9728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7283">
                                            <p:txEl>
                                              <p:pRg st="8" end="8"/>
                                            </p:txEl>
                                          </p:spTgt>
                                        </p:tgtEl>
                                        <p:attrNameLst>
                                          <p:attrName>style.visibility</p:attrName>
                                        </p:attrNameLst>
                                      </p:cBhvr>
                                      <p:to>
                                        <p:strVal val="visible"/>
                                      </p:to>
                                    </p:set>
                                    <p:animEffect transition="in" filter="fade">
                                      <p:cBhvr>
                                        <p:cTn id="35" dur="1000"/>
                                        <p:tgtEl>
                                          <p:spTgt spid="97283">
                                            <p:txEl>
                                              <p:pRg st="8" end="8"/>
                                            </p:txEl>
                                          </p:spTgt>
                                        </p:tgtEl>
                                      </p:cBhvr>
                                    </p:animEffect>
                                    <p:anim calcmode="lin" valueType="num">
                                      <p:cBhvr>
                                        <p:cTn id="36" dur="1000" fill="hold"/>
                                        <p:tgtEl>
                                          <p:spTgt spid="9728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9728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t>A </a:t>
            </a:r>
            <a:r>
              <a:rPr lang="en-IN" b="1" dirty="0"/>
              <a:t>check dam</a:t>
            </a:r>
            <a:r>
              <a:rPr lang="en-IN" dirty="0"/>
              <a:t> is a small, sometimes temporary, </a:t>
            </a:r>
            <a:r>
              <a:rPr lang="en-IN" b="1" dirty="0" smtClean="0"/>
              <a:t>dam </a:t>
            </a:r>
            <a:r>
              <a:rPr lang="en-IN" dirty="0" smtClean="0"/>
              <a:t>constructed </a:t>
            </a:r>
            <a:r>
              <a:rPr lang="en-IN" dirty="0"/>
              <a:t>across a swale, drainage ditch, or waterway to counteract erosion by reducing water flow velocity. </a:t>
            </a:r>
            <a:endParaRPr lang="en-US" dirty="0"/>
          </a:p>
        </p:txBody>
      </p:sp>
      <p:pic>
        <p:nvPicPr>
          <p:cNvPr id="6" name="Picture 5"/>
          <p:cNvPicPr>
            <a:picLocks noChangeAspect="1"/>
          </p:cNvPicPr>
          <p:nvPr/>
        </p:nvPicPr>
        <p:blipFill>
          <a:blip r:embed="rId2"/>
          <a:stretch>
            <a:fillRect/>
          </a:stretch>
        </p:blipFill>
        <p:spPr>
          <a:xfrm>
            <a:off x="5702468" y="2719638"/>
            <a:ext cx="5238750" cy="3933825"/>
          </a:xfrm>
          <a:prstGeom prst="rect">
            <a:avLst/>
          </a:prstGeom>
        </p:spPr>
      </p:pic>
      <p:pic>
        <p:nvPicPr>
          <p:cNvPr id="7" name="Picture 6"/>
          <p:cNvPicPr>
            <a:picLocks noChangeAspect="1"/>
          </p:cNvPicPr>
          <p:nvPr/>
        </p:nvPicPr>
        <p:blipFill>
          <a:blip r:embed="rId3"/>
          <a:stretch>
            <a:fillRect/>
          </a:stretch>
        </p:blipFill>
        <p:spPr>
          <a:xfrm>
            <a:off x="710324" y="3577515"/>
            <a:ext cx="4992144" cy="2837698"/>
          </a:xfrm>
          <a:prstGeom prst="rect">
            <a:avLst/>
          </a:prstGeom>
        </p:spPr>
      </p:pic>
      <p:sp>
        <p:nvSpPr>
          <p:cNvPr id="4" name="Slide Number Placeholder 3"/>
          <p:cNvSpPr>
            <a:spLocks noGrp="1"/>
          </p:cNvSpPr>
          <p:nvPr>
            <p:ph type="sldNum" sz="quarter" idx="12"/>
          </p:nvPr>
        </p:nvSpPr>
        <p:spPr/>
        <p:txBody>
          <a:bodyPr/>
          <a:lstStyle/>
          <a:p>
            <a:fld id="{0F06CDC7-86E0-4257-803A-6B0EC2CAA604}" type="slidenum">
              <a:rPr lang="en-US" smtClean="0"/>
              <a:t>84</a:t>
            </a:fld>
            <a:endParaRPr lang="en-US"/>
          </a:p>
        </p:txBody>
      </p:sp>
      <p:sp>
        <p:nvSpPr>
          <p:cNvPr id="8"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38200" y="6512167"/>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269994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5558" y="105912"/>
            <a:ext cx="9144000" cy="923174"/>
          </a:xfrm>
        </p:spPr>
        <p:txBody>
          <a:bodyPr>
            <a:normAutofit/>
          </a:bodyPr>
          <a:lstStyle/>
          <a:p>
            <a:r>
              <a:rPr lang="en-US" sz="4400" dirty="0" smtClean="0">
                <a:latin typeface="Times New Roman" panose="02020603050405020304" pitchFamily="18" charset="0"/>
                <a:cs typeface="Times New Roman" panose="02020603050405020304" pitchFamily="18" charset="0"/>
              </a:rPr>
              <a:t>Land Resources</a:t>
            </a:r>
            <a:endParaRPr lang="en-US" sz="4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1155032"/>
            <a:ext cx="9144000" cy="5305926"/>
          </a:xfrm>
        </p:spPr>
        <p:txBody>
          <a:bodyPr>
            <a:normAutofit lnSpcReduction="10000"/>
          </a:bodyPr>
          <a:lstStyle/>
          <a:p>
            <a:pPr algn="just"/>
            <a:r>
              <a:rPr lang="en-US" dirty="0" smtClean="0">
                <a:solidFill>
                  <a:srgbClr val="FF0000"/>
                </a:solidFill>
              </a:rPr>
              <a:t>“</a:t>
            </a:r>
            <a:r>
              <a:rPr lang="en-US" sz="2800" dirty="0" smtClean="0">
                <a:solidFill>
                  <a:srgbClr val="FF0000"/>
                </a:solidFill>
                <a:latin typeface="Times New Roman" panose="02020603050405020304" pitchFamily="18" charset="0"/>
                <a:cs typeface="Times New Roman" panose="02020603050405020304" pitchFamily="18" charset="0"/>
              </a:rPr>
              <a:t>Land” </a:t>
            </a:r>
            <a:r>
              <a:rPr lang="en-US" sz="2800" dirty="0" smtClean="0">
                <a:latin typeface="Times New Roman" panose="02020603050405020304" pitchFamily="18" charset="0"/>
                <a:cs typeface="Times New Roman" panose="02020603050405020304" pitchFamily="18" charset="0"/>
              </a:rPr>
              <a:t>means the terrestrial bio-productive system that comprises soil, vegetation, other biota, and the ecological and hydrological processes that operate within the system.</a:t>
            </a:r>
          </a:p>
          <a:p>
            <a:pPr algn="just"/>
            <a:endParaRPr lang="en-US" dirty="0" smtClean="0"/>
          </a:p>
          <a:p>
            <a:pPr algn="just"/>
            <a:r>
              <a:rPr lang="en-US" dirty="0" smtClean="0">
                <a:latin typeface="Times New Roman" panose="02020603050405020304" pitchFamily="18" charset="0"/>
                <a:cs typeface="Times New Roman" panose="02020603050405020304" pitchFamily="18" charset="0"/>
              </a:rPr>
              <a:t>Land is More valuable when :</a:t>
            </a:r>
          </a:p>
          <a:p>
            <a:pPr algn="just"/>
            <a:endParaRPr lang="en-US" dirty="0" smtClean="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climate is pleasant, </a:t>
            </a:r>
          </a:p>
          <a:p>
            <a:pPr marL="800100" lvl="1"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availability of  plenty of potable water,   </a:t>
            </a:r>
          </a:p>
          <a:p>
            <a:pPr marL="800100" lvl="1"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clean-fresh air, flora &amp; fauna, </a:t>
            </a:r>
          </a:p>
          <a:p>
            <a:pPr marL="800100" lvl="1"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good communication facility  in  the form of roads and railways etc.</a:t>
            </a:r>
          </a:p>
          <a:p>
            <a:pPr marL="800100" lvl="1" indent="-342900" algn="just">
              <a:buFont typeface="Arial" panose="020B0604020202020204" pitchFamily="34" charset="0"/>
              <a:buChar char="•"/>
            </a:pPr>
            <a:r>
              <a:rPr lang="en-US" dirty="0" smtClean="0"/>
              <a:t>Scenic, educational/research value of the landscape</a:t>
            </a:r>
            <a:endParaRPr lang="en-US" dirty="0" smtClean="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Similarly  if the climate is bad, full of desert conditions  this  resource is less valuable.</a:t>
            </a:r>
          </a:p>
          <a:p>
            <a:endParaRPr lang="en-US" dirty="0"/>
          </a:p>
        </p:txBody>
      </p:sp>
      <p:sp>
        <p:nvSpPr>
          <p:cNvPr id="4" name="Slide Number Placeholder 3"/>
          <p:cNvSpPr>
            <a:spLocks noGrp="1"/>
          </p:cNvSpPr>
          <p:nvPr>
            <p:ph type="sldNum" sz="quarter" idx="12"/>
          </p:nvPr>
        </p:nvSpPr>
        <p:spPr/>
        <p:txBody>
          <a:bodyPr/>
          <a:lstStyle/>
          <a:p>
            <a:fld id="{0F06CDC7-86E0-4257-803A-6B0EC2CAA604}" type="slidenum">
              <a:rPr lang="en-US" smtClean="0"/>
              <a:t>85</a:t>
            </a:fld>
            <a:endParaRPr lang="en-US"/>
          </a:p>
        </p:txBody>
      </p:sp>
    </p:spTree>
    <p:extLst>
      <p:ext uri="{BB962C8B-B14F-4D97-AF65-F5344CB8AC3E}">
        <p14:creationId xmlns:p14="http://schemas.microsoft.com/office/powerpoint/2010/main" val="195305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762000" y="268873"/>
            <a:ext cx="10515600" cy="1325563"/>
          </a:xfrm>
        </p:spPr>
        <p:txBody>
          <a:bodyPr/>
          <a:lstStyle/>
          <a:p>
            <a:r>
              <a:rPr lang="en-US" dirty="0" smtClean="0">
                <a:latin typeface="Times New Roman" panose="02020603050405020304" pitchFamily="18" charset="0"/>
                <a:cs typeface="Times New Roman" panose="02020603050405020304" pitchFamily="18" charset="0"/>
              </a:rPr>
              <a:t>Soil formation</a:t>
            </a:r>
          </a:p>
        </p:txBody>
      </p:sp>
      <p:sp>
        <p:nvSpPr>
          <p:cNvPr id="55299" name="Content Placeholder 2"/>
          <p:cNvSpPr>
            <a:spLocks noGrp="1"/>
          </p:cNvSpPr>
          <p:nvPr>
            <p:ph idx="1"/>
          </p:nvPr>
        </p:nvSpPr>
        <p:spPr>
          <a:xfrm>
            <a:off x="693821" y="1847850"/>
            <a:ext cx="10515600" cy="4351338"/>
          </a:xfrm>
        </p:spPr>
        <p:txBody>
          <a:bodyPr/>
          <a:lstStyle/>
          <a:p>
            <a:pPr marL="0" indent="0" algn="just">
              <a:buNone/>
            </a:pPr>
            <a:endParaRPr lang="en-US" b="1" dirty="0" smtClean="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Definition of soil</a:t>
            </a:r>
            <a:r>
              <a:rPr lang="en-US" dirty="0" smtClean="0">
                <a:latin typeface="Times New Roman" panose="02020603050405020304" pitchFamily="18" charset="0"/>
                <a:cs typeface="Times New Roman" panose="02020603050405020304" pitchFamily="18" charset="0"/>
              </a:rPr>
              <a:t>: </a:t>
            </a:r>
          </a:p>
          <a:p>
            <a:pPr marL="0" indent="0" algn="just">
              <a:buNone/>
            </a:pP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The upper layer of the ground made of unconsolidated material produced due to weathering agencies from the rocks and generally modified subsequently by a variety of mechanical, chemical and organic processes all operating constantly in a complex manner.</a:t>
            </a:r>
          </a:p>
        </p:txBody>
      </p:sp>
      <p:sp>
        <p:nvSpPr>
          <p:cNvPr id="2" name="Slide Number Placeholder 1"/>
          <p:cNvSpPr>
            <a:spLocks noGrp="1"/>
          </p:cNvSpPr>
          <p:nvPr>
            <p:ph type="sldNum" sz="quarter" idx="12"/>
          </p:nvPr>
        </p:nvSpPr>
        <p:spPr/>
        <p:txBody>
          <a:bodyPr/>
          <a:lstStyle/>
          <a:p>
            <a:fld id="{0F06CDC7-86E0-4257-803A-6B0EC2CAA604}" type="slidenum">
              <a:rPr lang="en-US" smtClean="0">
                <a:latin typeface="Times New Roman" panose="02020603050405020304" pitchFamily="18" charset="0"/>
                <a:cs typeface="Times New Roman" panose="02020603050405020304" pitchFamily="18" charset="0"/>
              </a:rPr>
              <a:t>86</a:t>
            </a:fld>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flipH="1">
            <a:off x="7086682" y="0"/>
            <a:ext cx="4598433" cy="3034966"/>
          </a:xfrm>
          <a:prstGeom prst="rect">
            <a:avLst/>
          </a:prstGeom>
        </p:spPr>
      </p:pic>
    </p:spTree>
    <p:extLst>
      <p:ext uri="{BB962C8B-B14F-4D97-AF65-F5344CB8AC3E}">
        <p14:creationId xmlns:p14="http://schemas.microsoft.com/office/powerpoint/2010/main" val="130091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299">
                                            <p:txEl>
                                              <p:pRg st="1" end="1"/>
                                            </p:txEl>
                                          </p:spTgt>
                                        </p:tgtEl>
                                        <p:attrNameLst>
                                          <p:attrName>style.visibility</p:attrName>
                                        </p:attrNameLst>
                                      </p:cBhvr>
                                      <p:to>
                                        <p:strVal val="visible"/>
                                      </p:to>
                                    </p:set>
                                    <p:anim calcmode="lin" valueType="num">
                                      <p:cBhvr additive="base">
                                        <p:cTn id="7" dur="500" fill="hold"/>
                                        <p:tgtEl>
                                          <p:spTgt spid="552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2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299">
                                            <p:txEl>
                                              <p:pRg st="3" end="3"/>
                                            </p:txEl>
                                          </p:spTgt>
                                        </p:tgtEl>
                                        <p:attrNameLst>
                                          <p:attrName>style.visibility</p:attrName>
                                        </p:attrNameLst>
                                      </p:cBhvr>
                                      <p:to>
                                        <p:strVal val="visible"/>
                                      </p:to>
                                    </p:set>
                                    <p:anim calcmode="lin" valueType="num">
                                      <p:cBhvr additive="base">
                                        <p:cTn id="13" dur="500" fill="hold"/>
                                        <p:tgtEl>
                                          <p:spTgt spid="5529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29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947" y="100430"/>
            <a:ext cx="10515600" cy="946317"/>
          </a:xfrm>
        </p:spPr>
        <p:txBody>
          <a:bodyPr>
            <a:normAutofit fontScale="90000"/>
          </a:bodyPr>
          <a:lstStyle/>
          <a:p>
            <a:r>
              <a:rPr lang="en-US" sz="3600" b="1" dirty="0" smtClean="0">
                <a:latin typeface="Times New Roman" panose="02020603050405020304" pitchFamily="18" charset="0"/>
              </a:rPr>
              <a:t>Factors controlling soil formation</a:t>
            </a:r>
            <a:r>
              <a:rPr lang="en-US" b="1" dirty="0" smtClean="0">
                <a:latin typeface="Times New Roman" panose="02020603050405020304" pitchFamily="18" charset="0"/>
              </a:rPr>
              <a:t/>
            </a:r>
            <a:br>
              <a:rPr lang="en-US" b="1" dirty="0" smtClean="0">
                <a:latin typeface="Times New Roman" panose="02020603050405020304" pitchFamily="18" charset="0"/>
              </a:rPr>
            </a:br>
            <a:endParaRPr lang="en-US" dirty="0"/>
          </a:p>
        </p:txBody>
      </p:sp>
      <p:sp>
        <p:nvSpPr>
          <p:cNvPr id="3" name="Content Placeholder 2"/>
          <p:cNvSpPr>
            <a:spLocks noGrp="1"/>
          </p:cNvSpPr>
          <p:nvPr>
            <p:ph idx="1"/>
          </p:nvPr>
        </p:nvSpPr>
        <p:spPr>
          <a:xfrm>
            <a:off x="0" y="794084"/>
            <a:ext cx="12657220" cy="4949742"/>
          </a:xfrm>
        </p:spPr>
        <p:txBody>
          <a:bodyPr>
            <a:noAutofit/>
          </a:bodyPr>
          <a:lstStyle/>
          <a:p>
            <a:pPr lvl="2"/>
            <a:r>
              <a:rPr lang="en-US" dirty="0" smtClean="0">
                <a:solidFill>
                  <a:srgbClr val="C00000"/>
                </a:solidFill>
                <a:latin typeface="Times New Roman" panose="02020603050405020304" pitchFamily="18" charset="0"/>
              </a:rPr>
              <a:t>Parent material</a:t>
            </a:r>
          </a:p>
          <a:p>
            <a:pPr marL="1371600" lvl="3" indent="0">
              <a:buNone/>
            </a:pPr>
            <a:r>
              <a:rPr lang="en-US" sz="2000" dirty="0" smtClean="0">
                <a:latin typeface="Times New Roman" panose="02020603050405020304" pitchFamily="18" charset="0"/>
              </a:rPr>
              <a:t>parent material is the underlying bedrock - composition affects soil types</a:t>
            </a:r>
          </a:p>
          <a:p>
            <a:pPr marL="1371600" lvl="3" indent="0">
              <a:buNone/>
            </a:pPr>
            <a:endParaRPr lang="en-US" sz="2000" dirty="0" smtClean="0">
              <a:latin typeface="Times New Roman" panose="02020603050405020304" pitchFamily="18" charset="0"/>
            </a:endParaRPr>
          </a:p>
          <a:p>
            <a:pPr lvl="2"/>
            <a:r>
              <a:rPr lang="en-US" dirty="0" smtClean="0">
                <a:solidFill>
                  <a:srgbClr val="C00000"/>
                </a:solidFill>
                <a:latin typeface="Times New Roman" panose="02020603050405020304" pitchFamily="18" charset="0"/>
              </a:rPr>
              <a:t>Time</a:t>
            </a:r>
          </a:p>
          <a:p>
            <a:pPr marL="1371600" lvl="3" indent="0">
              <a:buNone/>
            </a:pPr>
            <a:r>
              <a:rPr lang="en-US" sz="2000" dirty="0" smtClean="0">
                <a:latin typeface="Times New Roman" panose="02020603050405020304" pitchFamily="18" charset="0"/>
              </a:rPr>
              <a:t>Soils get better developed (Thicker, with greater differences between layers)</a:t>
            </a:r>
          </a:p>
          <a:p>
            <a:pPr lvl="3">
              <a:buNone/>
            </a:pPr>
            <a:r>
              <a:rPr lang="en-US" sz="2000" dirty="0" smtClean="0">
                <a:latin typeface="Times New Roman" panose="02020603050405020304" pitchFamily="18" charset="0"/>
              </a:rPr>
              <a:t>  with more time</a:t>
            </a:r>
          </a:p>
          <a:p>
            <a:pPr lvl="3">
              <a:buNone/>
            </a:pPr>
            <a:endParaRPr lang="en-US" sz="2000" dirty="0" smtClean="0">
              <a:latin typeface="Times New Roman" panose="02020603050405020304" pitchFamily="18" charset="0"/>
            </a:endParaRPr>
          </a:p>
          <a:p>
            <a:pPr lvl="2"/>
            <a:r>
              <a:rPr lang="en-US" dirty="0" smtClean="0">
                <a:solidFill>
                  <a:srgbClr val="C00000"/>
                </a:solidFill>
                <a:latin typeface="Times New Roman" panose="02020603050405020304" pitchFamily="18" charset="0"/>
              </a:rPr>
              <a:t>Climate</a:t>
            </a:r>
          </a:p>
          <a:p>
            <a:pPr marL="1371600" lvl="3" indent="0">
              <a:buNone/>
            </a:pPr>
            <a:r>
              <a:rPr lang="en-US" sz="2000" dirty="0" smtClean="0">
                <a:latin typeface="Times New Roman" panose="02020603050405020304" pitchFamily="18" charset="0"/>
              </a:rPr>
              <a:t>Biggest control on soil formation(Key factors are temperature and precipitation)</a:t>
            </a:r>
          </a:p>
          <a:p>
            <a:pPr marL="1371600" lvl="3" indent="0">
              <a:buNone/>
            </a:pPr>
            <a:endParaRPr lang="en-US" sz="2000" dirty="0" smtClean="0">
              <a:latin typeface="Times New Roman" panose="02020603050405020304" pitchFamily="18" charset="0"/>
            </a:endParaRPr>
          </a:p>
          <a:p>
            <a:pPr lvl="2"/>
            <a:r>
              <a:rPr lang="en-US" dirty="0" smtClean="0">
                <a:solidFill>
                  <a:srgbClr val="C00000"/>
                </a:solidFill>
                <a:latin typeface="Times New Roman" panose="02020603050405020304" pitchFamily="18" charset="0"/>
              </a:rPr>
              <a:t>Plants and animals</a:t>
            </a:r>
          </a:p>
          <a:p>
            <a:pPr marL="1371600" lvl="3" indent="0">
              <a:buNone/>
            </a:pPr>
            <a:r>
              <a:rPr lang="en-US" sz="2000" dirty="0" smtClean="0">
                <a:latin typeface="Times New Roman" panose="02020603050405020304" pitchFamily="18" charset="0"/>
              </a:rPr>
              <a:t>Organisms influence soil properties</a:t>
            </a:r>
          </a:p>
          <a:p>
            <a:pPr marL="1371600" lvl="3" indent="0">
              <a:buNone/>
            </a:pPr>
            <a:r>
              <a:rPr lang="en-US" sz="2000" dirty="0" smtClean="0">
                <a:latin typeface="Times New Roman" panose="02020603050405020304" pitchFamily="18" charset="0"/>
              </a:rPr>
              <a:t>Also furnish organic matter to the soil (especially plants)</a:t>
            </a:r>
          </a:p>
          <a:p>
            <a:pPr marL="1371600" lvl="3" indent="0">
              <a:buNone/>
            </a:pPr>
            <a:endParaRPr lang="en-US" sz="2000" dirty="0" smtClean="0">
              <a:latin typeface="Times New Roman" panose="02020603050405020304" pitchFamily="18" charset="0"/>
            </a:endParaRPr>
          </a:p>
          <a:p>
            <a:pPr lvl="2"/>
            <a:r>
              <a:rPr lang="en-US" dirty="0" smtClean="0">
                <a:solidFill>
                  <a:srgbClr val="C00000"/>
                </a:solidFill>
                <a:latin typeface="Times New Roman" panose="02020603050405020304" pitchFamily="18" charset="0"/>
              </a:rPr>
              <a:t>Slope</a:t>
            </a:r>
          </a:p>
          <a:p>
            <a:pPr marL="1371600" lvl="3" indent="0">
              <a:buNone/>
            </a:pPr>
            <a:r>
              <a:rPr lang="en-US" sz="2000" dirty="0" smtClean="0">
                <a:latin typeface="Times New Roman" panose="02020603050405020304" pitchFamily="18" charset="0"/>
              </a:rPr>
              <a:t>Steep slopes have poorly developed soils (due to faster erosion and downslope transport)</a:t>
            </a:r>
          </a:p>
          <a:p>
            <a:pPr marL="1371600" lvl="3" indent="0">
              <a:buNone/>
            </a:pPr>
            <a:r>
              <a:rPr lang="en-US" sz="2000" dirty="0" smtClean="0">
                <a:latin typeface="Times New Roman" panose="02020603050405020304" pitchFamily="18" charset="0"/>
              </a:rPr>
              <a:t>Flatter terrain accumulates soil faster</a:t>
            </a:r>
          </a:p>
          <a:p>
            <a:pPr lvl="3"/>
            <a:endParaRPr lang="en-US" sz="2000" dirty="0" smtClean="0">
              <a:latin typeface="Times New Roman" panose="02020603050405020304" pitchFamily="18" charset="0"/>
            </a:endParaRPr>
          </a:p>
          <a:p>
            <a:endParaRPr lang="en-US" sz="2000" dirty="0"/>
          </a:p>
        </p:txBody>
      </p:sp>
      <p:sp>
        <p:nvSpPr>
          <p:cNvPr id="4" name="Slide Number Placeholder 3"/>
          <p:cNvSpPr>
            <a:spLocks noGrp="1"/>
          </p:cNvSpPr>
          <p:nvPr>
            <p:ph type="sldNum" sz="quarter" idx="12"/>
          </p:nvPr>
        </p:nvSpPr>
        <p:spPr/>
        <p:txBody>
          <a:bodyPr/>
          <a:lstStyle/>
          <a:p>
            <a:fld id="{0F06CDC7-86E0-4257-803A-6B0EC2CAA604}" type="slidenum">
              <a:rPr lang="en-US" smtClean="0"/>
              <a:t>87</a:t>
            </a:fld>
            <a:endParaRPr lang="en-US"/>
          </a:p>
        </p:txBody>
      </p:sp>
    </p:spTree>
    <p:extLst>
      <p:ext uri="{BB962C8B-B14F-4D97-AF65-F5344CB8AC3E}">
        <p14:creationId xmlns:p14="http://schemas.microsoft.com/office/powerpoint/2010/main" val="347076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 calcmode="lin" valueType="num">
                                      <p:cBhvr additive="base">
                                        <p:cTn id="3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 calcmode="lin" valueType="num">
                                      <p:cBhvr additive="base">
                                        <p:cTn id="3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 calcmode="lin" valueType="num">
                                      <p:cBhvr additive="base">
                                        <p:cTn id="4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anim calcmode="lin" valueType="num">
                                      <p:cBhvr additive="base">
                                        <p:cTn id="5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anim calcmode="lin" valueType="num">
                                      <p:cBhvr additive="base">
                                        <p:cTn id="5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soil pro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Rectangle 4"/>
          <p:cNvSpPr>
            <a:spLocks noChangeArrowheads="1"/>
          </p:cNvSpPr>
          <p:nvPr/>
        </p:nvSpPr>
        <p:spPr bwMode="auto">
          <a:xfrm>
            <a:off x="377781" y="4021428"/>
            <a:ext cx="33575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i="1" dirty="0">
                <a:solidFill>
                  <a:srgbClr val="44546A"/>
                </a:solidFill>
              </a:rPr>
              <a:t>An idealized </a:t>
            </a:r>
            <a:br>
              <a:rPr lang="en-US" altLang="en-US" sz="4000" b="1" i="1" dirty="0">
                <a:solidFill>
                  <a:srgbClr val="44546A"/>
                </a:solidFill>
              </a:rPr>
            </a:br>
            <a:r>
              <a:rPr lang="en-US" altLang="en-US" sz="4000" b="1" i="1" dirty="0">
                <a:solidFill>
                  <a:srgbClr val="44546A"/>
                </a:solidFill>
              </a:rPr>
              <a:t>soil profile</a:t>
            </a:r>
            <a:br>
              <a:rPr lang="en-US" altLang="en-US" sz="4000" b="1" i="1" dirty="0">
                <a:solidFill>
                  <a:srgbClr val="44546A"/>
                </a:solidFill>
              </a:rPr>
            </a:br>
            <a:r>
              <a:rPr lang="en-US" altLang="en-US" sz="4000" b="1" i="1" dirty="0">
                <a:solidFill>
                  <a:srgbClr val="44546A"/>
                </a:solidFill>
              </a:rPr>
              <a:t>with horizons</a:t>
            </a:r>
          </a:p>
        </p:txBody>
      </p:sp>
      <p:sp>
        <p:nvSpPr>
          <p:cNvPr id="2" name="Slide Number Placeholder 1"/>
          <p:cNvSpPr>
            <a:spLocks noGrp="1"/>
          </p:cNvSpPr>
          <p:nvPr>
            <p:ph type="sldNum" sz="quarter" idx="12"/>
          </p:nvPr>
        </p:nvSpPr>
        <p:spPr/>
        <p:txBody>
          <a:bodyPr/>
          <a:lstStyle/>
          <a:p>
            <a:fld id="{2F8F0A4C-EC87-4C60-941A-460A3CAB9915}" type="slidenum">
              <a:rPr lang="en-US" smtClean="0">
                <a:solidFill>
                  <a:prstClr val="black">
                    <a:tint val="75000"/>
                  </a:prstClr>
                </a:solidFill>
              </a:rPr>
              <a:pPr/>
              <a:t>88</a:t>
            </a:fld>
            <a:endParaRPr lang="en-US">
              <a:solidFill>
                <a:prstClr val="black">
                  <a:tint val="75000"/>
                </a:prstClr>
              </a:solidFill>
            </a:endParaRPr>
          </a:p>
        </p:txBody>
      </p:sp>
      <p:sp>
        <p:nvSpPr>
          <p:cNvPr id="3" name="TextBox 2"/>
          <p:cNvSpPr txBox="1"/>
          <p:nvPr/>
        </p:nvSpPr>
        <p:spPr>
          <a:xfrm>
            <a:off x="3520295" y="6430068"/>
            <a:ext cx="2833211" cy="369332"/>
          </a:xfrm>
          <a:prstGeom prst="rect">
            <a:avLst/>
          </a:prstGeom>
          <a:noFill/>
        </p:spPr>
        <p:txBody>
          <a:bodyPr wrap="none" rtlCol="0">
            <a:spAutoFit/>
          </a:bodyPr>
          <a:lstStyle/>
          <a:p>
            <a:r>
              <a:rPr lang="en-US" b="1" dirty="0" smtClean="0"/>
              <a:t>Source</a:t>
            </a:r>
            <a:r>
              <a:rPr lang="en-US" dirty="0" smtClean="0"/>
              <a:t> : www.pinterest.com</a:t>
            </a:r>
            <a:endParaRPr lang="en-US" dirty="0"/>
          </a:p>
        </p:txBody>
      </p:sp>
    </p:spTree>
    <p:extLst>
      <p:ext uri="{BB962C8B-B14F-4D97-AF65-F5344CB8AC3E}">
        <p14:creationId xmlns:p14="http://schemas.microsoft.com/office/powerpoint/2010/main" val="4001406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4330" y="212377"/>
            <a:ext cx="2109873" cy="584775"/>
          </a:xfrm>
          <a:prstGeom prst="rect">
            <a:avLst/>
          </a:prstGeom>
        </p:spPr>
        <p:txBody>
          <a:bodyPr wrap="none">
            <a:spAutoFit/>
          </a:bodyPr>
          <a:lstStyle/>
          <a:p>
            <a:r>
              <a:rPr lang="en-US" sz="3200" b="1" i="1" dirty="0" smtClean="0">
                <a:latin typeface="Times New Roman" panose="02020603050405020304" pitchFamily="18" charset="0"/>
                <a:cs typeface="Times New Roman" panose="02020603050405020304" pitchFamily="18" charset="0"/>
              </a:rPr>
              <a:t>Soil Profile</a:t>
            </a:r>
            <a:endParaRPr lang="en-US" sz="3200" dirty="0">
              <a:latin typeface="Times New Roman" panose="02020603050405020304" pitchFamily="18" charset="0"/>
              <a:cs typeface="Times New Roman" panose="02020603050405020304" pitchFamily="18" charset="0"/>
            </a:endParaRPr>
          </a:p>
        </p:txBody>
      </p:sp>
      <p:sp>
        <p:nvSpPr>
          <p:cNvPr id="3" name="Rectangle 2"/>
          <p:cNvSpPr/>
          <p:nvPr/>
        </p:nvSpPr>
        <p:spPr>
          <a:xfrm>
            <a:off x="733927" y="1070810"/>
            <a:ext cx="10262937" cy="5324535"/>
          </a:xfrm>
          <a:prstGeom prst="rect">
            <a:avLst/>
          </a:prstGeom>
        </p:spPr>
        <p:txBody>
          <a:bodyPr wrap="square">
            <a:spAutoFit/>
          </a:bodyPr>
          <a:lstStyle/>
          <a:p>
            <a:endParaRPr lang="en-US" sz="1400" dirty="0" smtClean="0">
              <a:latin typeface="Times New Roman" panose="02020603050405020304" pitchFamily="18" charset="0"/>
            </a:endParaRPr>
          </a:p>
          <a:p>
            <a:pPr lvl="2"/>
            <a:r>
              <a:rPr lang="en-US" sz="2400" dirty="0" smtClean="0">
                <a:latin typeface="Times New Roman" panose="02020603050405020304" pitchFamily="18" charset="0"/>
              </a:rPr>
              <a:t>Soil forming processes operate from the surface downward</a:t>
            </a:r>
          </a:p>
          <a:p>
            <a:pPr lvl="2"/>
            <a:r>
              <a:rPr lang="en-US" sz="2400" dirty="0" smtClean="0">
                <a:latin typeface="Times New Roman" panose="02020603050405020304" pitchFamily="18" charset="0"/>
              </a:rPr>
              <a:t>Vertical differences are called </a:t>
            </a:r>
            <a:r>
              <a:rPr lang="en-US" sz="2400" dirty="0" smtClean="0">
                <a:solidFill>
                  <a:schemeClr val="tx2"/>
                </a:solidFill>
                <a:latin typeface="Times New Roman" panose="02020603050405020304" pitchFamily="18" charset="0"/>
              </a:rPr>
              <a:t>horizons</a:t>
            </a:r>
            <a:r>
              <a:rPr lang="en-US" sz="2400" dirty="0" smtClean="0">
                <a:latin typeface="Times New Roman" panose="02020603050405020304" pitchFamily="18" charset="0"/>
              </a:rPr>
              <a:t> – zones or layers of soil</a:t>
            </a:r>
          </a:p>
          <a:p>
            <a:pPr lvl="2"/>
            <a:endParaRPr lang="en-US" sz="2400" dirty="0">
              <a:latin typeface="Times New Roman" panose="02020603050405020304" pitchFamily="18" charset="0"/>
            </a:endParaRPr>
          </a:p>
          <a:p>
            <a:r>
              <a:rPr lang="en-US" b="1" dirty="0" smtClean="0">
                <a:latin typeface="Times New Roman" panose="02020603050405020304" pitchFamily="18" charset="0"/>
              </a:rPr>
              <a:t>The soil profile</a:t>
            </a:r>
          </a:p>
          <a:p>
            <a:pPr lvl="2"/>
            <a:r>
              <a:rPr lang="en-US" sz="2800" b="1" dirty="0" smtClean="0">
                <a:solidFill>
                  <a:srgbClr val="C00000"/>
                </a:solidFill>
                <a:latin typeface="Times New Roman" panose="02020603050405020304" pitchFamily="18" charset="0"/>
              </a:rPr>
              <a:t>O horizon </a:t>
            </a:r>
            <a:r>
              <a:rPr lang="en-US" sz="2800" b="1" dirty="0" smtClean="0">
                <a:latin typeface="Times New Roman" panose="02020603050405020304" pitchFamily="18" charset="0"/>
              </a:rPr>
              <a:t>– </a:t>
            </a:r>
            <a:r>
              <a:rPr lang="en-US" sz="2800" dirty="0" smtClean="0">
                <a:latin typeface="Times New Roman" panose="02020603050405020304" pitchFamily="18" charset="0"/>
              </a:rPr>
              <a:t>organic matter</a:t>
            </a:r>
          </a:p>
          <a:p>
            <a:pPr lvl="2"/>
            <a:r>
              <a:rPr lang="en-US" sz="2800" b="1" dirty="0" smtClean="0">
                <a:solidFill>
                  <a:srgbClr val="C00000"/>
                </a:solidFill>
                <a:latin typeface="Times New Roman" panose="02020603050405020304" pitchFamily="18" charset="0"/>
              </a:rPr>
              <a:t>A horizon </a:t>
            </a:r>
            <a:r>
              <a:rPr lang="en-US" sz="2800" b="1" dirty="0" smtClean="0">
                <a:latin typeface="Times New Roman" panose="02020603050405020304" pitchFamily="18" charset="0"/>
              </a:rPr>
              <a:t>– </a:t>
            </a:r>
            <a:r>
              <a:rPr lang="en-US" sz="2800" dirty="0" smtClean="0">
                <a:latin typeface="Times New Roman" panose="02020603050405020304" pitchFamily="18" charset="0"/>
              </a:rPr>
              <a:t>organic and mineral matter</a:t>
            </a:r>
          </a:p>
          <a:p>
            <a:pPr lvl="3"/>
            <a:r>
              <a:rPr lang="en-US" sz="2400" dirty="0" smtClean="0">
                <a:latin typeface="Times New Roman" panose="02020603050405020304" pitchFamily="18" charset="0"/>
              </a:rPr>
              <a:t>                   High biological activity (animals live here)</a:t>
            </a:r>
          </a:p>
          <a:p>
            <a:pPr lvl="3"/>
            <a:r>
              <a:rPr lang="en-US" sz="2400" dirty="0" smtClean="0">
                <a:latin typeface="Times New Roman" panose="02020603050405020304" pitchFamily="18" charset="0"/>
              </a:rPr>
              <a:t>                   Together the O and A horizons make up </a:t>
            </a:r>
            <a:r>
              <a:rPr lang="en-US" sz="2400" dirty="0" smtClean="0">
                <a:solidFill>
                  <a:schemeClr val="tx2"/>
                </a:solidFill>
                <a:latin typeface="Times New Roman" panose="02020603050405020304" pitchFamily="18" charset="0"/>
              </a:rPr>
              <a:t>topsoil</a:t>
            </a:r>
          </a:p>
          <a:p>
            <a:pPr lvl="2"/>
            <a:r>
              <a:rPr lang="en-US" sz="2800" b="1" dirty="0" smtClean="0">
                <a:solidFill>
                  <a:srgbClr val="C00000"/>
                </a:solidFill>
                <a:latin typeface="Times New Roman" panose="02020603050405020304" pitchFamily="18" charset="0"/>
              </a:rPr>
              <a:t>E horizon </a:t>
            </a:r>
            <a:r>
              <a:rPr lang="en-US" sz="2800" b="1" dirty="0" smtClean="0">
                <a:latin typeface="Times New Roman" panose="02020603050405020304" pitchFamily="18" charset="0"/>
              </a:rPr>
              <a:t>– </a:t>
            </a:r>
            <a:r>
              <a:rPr lang="en-US" sz="2800" dirty="0" smtClean="0">
                <a:latin typeface="Times New Roman" panose="02020603050405020304" pitchFamily="18" charset="0"/>
              </a:rPr>
              <a:t>little organic matter</a:t>
            </a:r>
          </a:p>
          <a:p>
            <a:pPr lvl="3"/>
            <a:r>
              <a:rPr lang="en-US" sz="2400" b="1" dirty="0" smtClean="0">
                <a:latin typeface="Times New Roman" panose="02020603050405020304" pitchFamily="18" charset="0"/>
              </a:rPr>
              <a:t>                  </a:t>
            </a:r>
            <a:r>
              <a:rPr lang="en-US" sz="2400" dirty="0" smtClean="0">
                <a:latin typeface="Times New Roman" panose="02020603050405020304" pitchFamily="18" charset="0"/>
              </a:rPr>
              <a:t>Zone of leaching ( loss of nutrients from soil)</a:t>
            </a:r>
          </a:p>
          <a:p>
            <a:pPr lvl="2"/>
            <a:r>
              <a:rPr lang="en-US" sz="2800" b="1" dirty="0" smtClean="0">
                <a:solidFill>
                  <a:srgbClr val="C00000"/>
                </a:solidFill>
                <a:latin typeface="Times New Roman" panose="02020603050405020304" pitchFamily="18" charset="0"/>
              </a:rPr>
              <a:t>B horizon </a:t>
            </a:r>
            <a:r>
              <a:rPr lang="en-US" sz="2800" b="1" dirty="0" smtClean="0">
                <a:latin typeface="Times New Roman" panose="02020603050405020304" pitchFamily="18" charset="0"/>
              </a:rPr>
              <a:t>– </a:t>
            </a:r>
            <a:r>
              <a:rPr lang="en-US" sz="2800" dirty="0" smtClean="0">
                <a:latin typeface="Times New Roman" panose="02020603050405020304" pitchFamily="18" charset="0"/>
              </a:rPr>
              <a:t>zone of accumulation</a:t>
            </a:r>
          </a:p>
          <a:p>
            <a:pPr lvl="2"/>
            <a:r>
              <a:rPr lang="en-US" sz="2800" b="1" dirty="0" smtClean="0">
                <a:solidFill>
                  <a:srgbClr val="C00000"/>
                </a:solidFill>
                <a:latin typeface="Times New Roman" panose="02020603050405020304" pitchFamily="18" charset="0"/>
              </a:rPr>
              <a:t>C horizon </a:t>
            </a:r>
            <a:r>
              <a:rPr lang="en-US" sz="2800" b="1" dirty="0" smtClean="0">
                <a:latin typeface="Times New Roman" panose="02020603050405020304" pitchFamily="18" charset="0"/>
              </a:rPr>
              <a:t>– </a:t>
            </a:r>
            <a:r>
              <a:rPr lang="en-US" sz="2800" dirty="0" smtClean="0">
                <a:latin typeface="Times New Roman" panose="02020603050405020304" pitchFamily="18" charset="0"/>
              </a:rPr>
              <a:t>partly altered parent material</a:t>
            </a:r>
          </a:p>
          <a:p>
            <a:pPr lvl="2"/>
            <a:endParaRPr lang="en-US" sz="2400" dirty="0">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F8F0A4C-EC87-4C60-941A-460A3CAB9915}"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96436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 calcmode="lin" valueType="num">
                                      <p:cBhvr additive="base">
                                        <p:cTn id="3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 calcmode="lin" valueType="num">
                                      <p:cBhvr additive="base">
                                        <p:cTn id="3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Savannas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832" y="1690688"/>
            <a:ext cx="5836634" cy="3529496"/>
          </a:xfrm>
        </p:spPr>
      </p:pic>
      <p:sp>
        <p:nvSpPr>
          <p:cNvPr id="5" name="TextBox 4"/>
          <p:cNvSpPr txBox="1"/>
          <p:nvPr/>
        </p:nvSpPr>
        <p:spPr>
          <a:xfrm>
            <a:off x="228881" y="5487132"/>
            <a:ext cx="5867119" cy="646331"/>
          </a:xfrm>
          <a:prstGeom prst="rect">
            <a:avLst/>
          </a:prstGeom>
          <a:noFill/>
        </p:spPr>
        <p:txBody>
          <a:bodyPr wrap="none" rtlCol="0">
            <a:spAutoFit/>
          </a:bodyPr>
          <a:lstStyle/>
          <a:p>
            <a:pPr algn="just"/>
            <a:r>
              <a:rPr lang="en-US" dirty="0" smtClean="0"/>
              <a:t>Difference between Grassland and Savanna: </a:t>
            </a:r>
          </a:p>
          <a:p>
            <a:pPr algn="just"/>
            <a:r>
              <a:rPr lang="en-US" dirty="0" smtClean="0"/>
              <a:t>Grassland has </a:t>
            </a:r>
            <a:r>
              <a:rPr lang="en-US" dirty="0" smtClean="0">
                <a:solidFill>
                  <a:srgbClr val="C00000"/>
                </a:solidFill>
              </a:rPr>
              <a:t>no trees</a:t>
            </a:r>
            <a:r>
              <a:rPr lang="en-US" dirty="0" smtClean="0"/>
              <a:t>, whereas Savanna </a:t>
            </a:r>
            <a:r>
              <a:rPr lang="en-US" dirty="0" smtClean="0">
                <a:solidFill>
                  <a:srgbClr val="C00000"/>
                </a:solidFill>
              </a:rPr>
              <a:t>has scattered trees</a:t>
            </a:r>
            <a:endParaRPr lang="en-US" dirty="0">
              <a:solidFill>
                <a:srgbClr val="C00000"/>
              </a:solidFill>
            </a:endParaRPr>
          </a:p>
        </p:txBody>
      </p:sp>
      <p:sp>
        <p:nvSpPr>
          <p:cNvPr id="3" name="Rectangle 2"/>
          <p:cNvSpPr/>
          <p:nvPr/>
        </p:nvSpPr>
        <p:spPr>
          <a:xfrm>
            <a:off x="6260432" y="1562610"/>
            <a:ext cx="5614736" cy="3785652"/>
          </a:xfrm>
          <a:prstGeom prst="rect">
            <a:avLst/>
          </a:prstGeom>
        </p:spPr>
        <p:txBody>
          <a:bodyPr wrap="square">
            <a:spAutoFit/>
          </a:bodyPr>
          <a:lstStyle/>
          <a:p>
            <a:pPr algn="just"/>
            <a:r>
              <a:rPr lang="en-IN" sz="2400" dirty="0" smtClean="0">
                <a:latin typeface="Times New Roman" panose="02020603050405020304" pitchFamily="18" charset="0"/>
                <a:cs typeface="Times New Roman" panose="02020603050405020304" pitchFamily="18" charset="0"/>
              </a:rPr>
              <a:t>A </a:t>
            </a:r>
            <a:r>
              <a:rPr lang="en-IN" sz="2400" b="1" dirty="0" err="1" smtClean="0">
                <a:latin typeface="Times New Roman" panose="02020603050405020304" pitchFamily="18" charset="0"/>
                <a:cs typeface="Times New Roman" panose="02020603050405020304" pitchFamily="18" charset="0"/>
              </a:rPr>
              <a:t>savanna</a:t>
            </a:r>
            <a:r>
              <a:rPr lang="en-IN" sz="2400" dirty="0" smtClean="0">
                <a:latin typeface="Times New Roman" panose="02020603050405020304" pitchFamily="18" charset="0"/>
                <a:cs typeface="Times New Roman" panose="02020603050405020304" pitchFamily="18" charset="0"/>
              </a:rPr>
              <a:t> is a rolling grassland scattered with shrubs and isolated trees, which can be found between a tropical rainforest and desert biome. </a:t>
            </a:r>
          </a:p>
          <a:p>
            <a:pPr algn="just"/>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Not enough rain falls on a </a:t>
            </a:r>
            <a:r>
              <a:rPr lang="en-IN" sz="2400" b="1" dirty="0" err="1" smtClean="0">
                <a:latin typeface="Times New Roman" panose="02020603050405020304" pitchFamily="18" charset="0"/>
                <a:cs typeface="Times New Roman" panose="02020603050405020304" pitchFamily="18" charset="0"/>
              </a:rPr>
              <a:t>savanna</a:t>
            </a:r>
            <a:r>
              <a:rPr lang="en-IN" sz="2400" dirty="0" smtClean="0">
                <a:latin typeface="Times New Roman" panose="02020603050405020304" pitchFamily="18" charset="0"/>
                <a:cs typeface="Times New Roman" panose="02020603050405020304" pitchFamily="18" charset="0"/>
              </a:rPr>
              <a:t> to support forests. </a:t>
            </a:r>
          </a:p>
          <a:p>
            <a:pPr algn="just"/>
            <a:endParaRPr lang="en-IN" sz="2400" b="1" dirty="0" smtClean="0">
              <a:latin typeface="Times New Roman" panose="02020603050405020304" pitchFamily="18" charset="0"/>
              <a:cs typeface="Times New Roman" panose="02020603050405020304" pitchFamily="18" charset="0"/>
            </a:endParaRPr>
          </a:p>
          <a:p>
            <a:pPr algn="just"/>
            <a:r>
              <a:rPr lang="en-IN" sz="2400" b="1" dirty="0" err="1" smtClean="0">
                <a:latin typeface="Times New Roman" panose="02020603050405020304" pitchFamily="18" charset="0"/>
                <a:cs typeface="Times New Roman" panose="02020603050405020304" pitchFamily="18" charset="0"/>
              </a:rPr>
              <a:t>Savannas</a:t>
            </a:r>
            <a:r>
              <a:rPr lang="en-IN" sz="2400" dirty="0" smtClean="0">
                <a:latin typeface="Times New Roman" panose="02020603050405020304" pitchFamily="18" charset="0"/>
                <a:cs typeface="Times New Roman" panose="02020603050405020304" pitchFamily="18" charset="0"/>
              </a:rPr>
              <a:t> are also known as tropical grasslands.</a:t>
            </a:r>
            <a:endParaRPr lang="en-US"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0F06CDC7-86E0-4257-803A-6B0EC2CAA604}" type="slidenum">
              <a:rPr lang="en-US" smtClean="0"/>
              <a:t>9</a:t>
            </a:fld>
            <a:endParaRPr lang="en-US"/>
          </a:p>
        </p:txBody>
      </p:sp>
      <p:sp>
        <p:nvSpPr>
          <p:cNvPr id="7"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5158515" y="6400412"/>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48014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rgbClr val="C00000"/>
                </a:solidFill>
                <a:latin typeface="Times New Roman" panose="02020603050405020304" pitchFamily="18" charset="0"/>
                <a:cs typeface="Times New Roman" panose="02020603050405020304" pitchFamily="18" charset="0"/>
              </a:rPr>
              <a:t>Eluviation </a:t>
            </a: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movement of various dissolved or suspended chemicals, minerals, etc. downward through the soil due to the movement of ground water.</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994610" y="1639222"/>
            <a:ext cx="1670073" cy="461665"/>
          </a:xfrm>
          <a:prstGeom prst="rect">
            <a:avLst/>
          </a:prstGeom>
        </p:spPr>
        <p:txBody>
          <a:bodyPr wrap="none">
            <a:spAutoFit/>
          </a:bodyPr>
          <a:lstStyle/>
          <a:p>
            <a:r>
              <a:rPr lang="en-US" sz="2400" b="1" dirty="0" smtClean="0">
                <a:solidFill>
                  <a:srgbClr val="C00000"/>
                </a:solidFill>
              </a:rPr>
              <a:t>Soil erosion</a:t>
            </a:r>
            <a:endParaRPr lang="en-US" sz="2400" b="1" dirty="0">
              <a:solidFill>
                <a:srgbClr val="C00000"/>
              </a:solidFill>
            </a:endParaRPr>
          </a:p>
        </p:txBody>
      </p:sp>
      <p:pic>
        <p:nvPicPr>
          <p:cNvPr id="5" name="Picture 2" descr="http://geography.sierra.cc.ca.us/booth/Physical/chp16_fluvial/sheet_rill_gully.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45" y="2572642"/>
            <a:ext cx="5202350" cy="364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409856" y="1777415"/>
            <a:ext cx="6782144" cy="3693319"/>
          </a:xfrm>
          <a:prstGeom prst="rect">
            <a:avLst/>
          </a:prstGeom>
        </p:spPr>
        <p:txBody>
          <a:bodyPr wrap="square">
            <a:spAutoFit/>
          </a:bodyPr>
          <a:lstStyle/>
          <a:p>
            <a:pPr algn="just">
              <a:defRPr/>
            </a:pPr>
            <a:r>
              <a:rPr lang="en-US" b="1" dirty="0">
                <a:latin typeface="Times New Roman" pitchFamily="18" charset="0"/>
                <a:cs typeface="Times New Roman" pitchFamily="18" charset="0"/>
              </a:rPr>
              <a:t>Sheet erosion</a:t>
            </a:r>
          </a:p>
          <a:p>
            <a:pPr algn="just">
              <a:defRPr/>
            </a:pPr>
            <a:r>
              <a:rPr lang="en-US" i="1" dirty="0">
                <a:latin typeface="Times New Roman" pitchFamily="18" charset="0"/>
                <a:cs typeface="Times New Roman" pitchFamily="18" charset="0"/>
              </a:rPr>
              <a:t>Sheet erosion</a:t>
            </a:r>
            <a:r>
              <a:rPr lang="en-US" dirty="0">
                <a:latin typeface="Times New Roman" pitchFamily="18" charset="0"/>
                <a:cs typeface="Times New Roman" pitchFamily="18" charset="0"/>
              </a:rPr>
              <a:t> is the transport of loosened soil particles by overland flow.</a:t>
            </a:r>
          </a:p>
          <a:p>
            <a:pPr algn="just">
              <a:defRPr/>
            </a:pPr>
            <a:endParaRPr lang="en-US" b="1" dirty="0">
              <a:latin typeface="Times New Roman" pitchFamily="18" charset="0"/>
              <a:cs typeface="Times New Roman" pitchFamily="18" charset="0"/>
            </a:endParaRPr>
          </a:p>
          <a:p>
            <a:pPr algn="just">
              <a:defRPr/>
            </a:pPr>
            <a:r>
              <a:rPr lang="en-US" b="1" dirty="0">
                <a:latin typeface="Times New Roman" pitchFamily="18" charset="0"/>
                <a:cs typeface="Times New Roman" pitchFamily="18" charset="0"/>
              </a:rPr>
              <a:t>Rill erosion</a:t>
            </a:r>
          </a:p>
          <a:p>
            <a:pPr algn="just">
              <a:defRPr/>
            </a:pPr>
            <a:r>
              <a:rPr lang="en-US" dirty="0">
                <a:latin typeface="Times New Roman" pitchFamily="18" charset="0"/>
                <a:cs typeface="Times New Roman" pitchFamily="18" charset="0"/>
              </a:rPr>
              <a:t>When sheet flows begin to concentrate on the land surface, rill erosion occurs. This type of erosion occurs when the duration or intensity of rain increases and runoff volumes accelerate. </a:t>
            </a:r>
          </a:p>
          <a:p>
            <a:pPr algn="just">
              <a:defRPr/>
            </a:pPr>
            <a:endParaRPr lang="en-US" dirty="0">
              <a:latin typeface="Times New Roman" pitchFamily="18" charset="0"/>
              <a:cs typeface="Times New Roman" pitchFamily="18" charset="0"/>
            </a:endParaRPr>
          </a:p>
          <a:p>
            <a:pPr algn="just">
              <a:defRPr/>
            </a:pPr>
            <a:r>
              <a:rPr lang="en-US" b="1" dirty="0">
                <a:latin typeface="Times New Roman" pitchFamily="18" charset="0"/>
                <a:cs typeface="Times New Roman" pitchFamily="18" charset="0"/>
              </a:rPr>
              <a:t>Gully erosion</a:t>
            </a:r>
          </a:p>
          <a:p>
            <a:pPr algn="just">
              <a:defRPr/>
            </a:pPr>
            <a:r>
              <a:rPr lang="en-US" i="1" dirty="0">
                <a:latin typeface="Times New Roman" pitchFamily="18" charset="0"/>
                <a:cs typeface="Times New Roman" pitchFamily="18" charset="0"/>
              </a:rPr>
              <a:t>Gully erosion</a:t>
            </a:r>
            <a:r>
              <a:rPr lang="en-US" dirty="0">
                <a:latin typeface="Times New Roman" pitchFamily="18" charset="0"/>
                <a:cs typeface="Times New Roman" pitchFamily="18" charset="0"/>
              </a:rPr>
              <a:t> occurs when runoff water accumulates, and then rapidly flows in narrow channels during or immediately after heavy rains or melting snow, removing soil to a considerable depth</a:t>
            </a:r>
            <a:endParaRPr lang="en-US"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2F8F0A4C-EC87-4C60-941A-460A3CAB9915}" type="slidenum">
              <a:rPr lang="en-US" smtClean="0">
                <a:solidFill>
                  <a:prstClr val="black">
                    <a:tint val="75000"/>
                  </a:prstClr>
                </a:solidFill>
              </a:rPr>
              <a:pPr/>
              <a:t>90</a:t>
            </a:fld>
            <a:endParaRPr lang="en-US">
              <a:solidFill>
                <a:prstClr val="black">
                  <a:tint val="75000"/>
                </a:prstClr>
              </a:solidFill>
            </a:endParaRPr>
          </a:p>
        </p:txBody>
      </p:sp>
    </p:spTree>
    <p:extLst>
      <p:ext uri="{BB962C8B-B14F-4D97-AF65-F5344CB8AC3E}">
        <p14:creationId xmlns:p14="http://schemas.microsoft.com/office/powerpoint/2010/main" val="20696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geologicalintroduction.baffl.co.uk/wp-content/uploads/2009/02/lateri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6221" y="-369261"/>
            <a:ext cx="3725779" cy="279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4207"/>
            <a:ext cx="4912895" cy="1325563"/>
          </a:xfrm>
        </p:spPr>
        <p:txBody>
          <a:bodyPr>
            <a:normAutofit/>
          </a:bodyPr>
          <a:lstStyle/>
          <a:p>
            <a:r>
              <a:rPr lang="en-US" sz="4000" dirty="0" smtClean="0">
                <a:solidFill>
                  <a:srgbClr val="C00000"/>
                </a:solidFill>
              </a:rPr>
              <a:t>Causes of soil erosion</a:t>
            </a:r>
            <a:endParaRPr lang="en-US" sz="4000" dirty="0">
              <a:solidFill>
                <a:srgbClr val="C00000"/>
              </a:solidFill>
            </a:endParaRPr>
          </a:p>
        </p:txBody>
      </p:sp>
      <p:sp>
        <p:nvSpPr>
          <p:cNvPr id="3" name="Content Placeholder 2"/>
          <p:cNvSpPr>
            <a:spLocks noGrp="1"/>
          </p:cNvSpPr>
          <p:nvPr>
            <p:ph idx="1"/>
          </p:nvPr>
        </p:nvSpPr>
        <p:spPr>
          <a:xfrm>
            <a:off x="0" y="1024731"/>
            <a:ext cx="8466221" cy="1579312"/>
          </a:xfrm>
        </p:spPr>
        <p:txBody>
          <a:bodyPr>
            <a:normAutofit/>
          </a:bodyPr>
          <a:lstStyle/>
          <a:p>
            <a:pPr lvl="1" algn="just"/>
            <a:r>
              <a:rPr lang="en-US" sz="2600" dirty="0" smtClean="0">
                <a:latin typeface="Times New Roman" panose="02020603050405020304" pitchFamily="18" charset="0"/>
                <a:cs typeface="Times New Roman" panose="02020603050405020304" pitchFamily="18" charset="0"/>
              </a:rPr>
              <a:t>Deforestation- Wind  and water are the main agents</a:t>
            </a:r>
          </a:p>
          <a:p>
            <a:pPr lvl="1" algn="just"/>
            <a:r>
              <a:rPr lang="en-US" sz="2600" dirty="0" smtClean="0">
                <a:latin typeface="Times New Roman" panose="02020603050405020304" pitchFamily="18" charset="0"/>
                <a:cs typeface="Times New Roman" panose="02020603050405020304" pitchFamily="18" charset="0"/>
              </a:rPr>
              <a:t>Intensive agriculture</a:t>
            </a:r>
          </a:p>
          <a:p>
            <a:pPr lvl="1" algn="just"/>
            <a:r>
              <a:rPr lang="en-US" sz="2600" dirty="0" smtClean="0">
                <a:latin typeface="Times New Roman" panose="02020603050405020304" pitchFamily="18" charset="0"/>
                <a:cs typeface="Times New Roman" panose="02020603050405020304" pitchFamily="18" charset="0"/>
              </a:rPr>
              <a:t>Over grazing  </a:t>
            </a:r>
            <a:r>
              <a:rPr lang="en-US" sz="1900" dirty="0" smtClean="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310241" y="2238395"/>
            <a:ext cx="3922869" cy="584775"/>
          </a:xfrm>
          <a:prstGeom prst="rect">
            <a:avLst/>
          </a:prstGeom>
        </p:spPr>
        <p:txBody>
          <a:bodyPr wrap="none">
            <a:spAutoFit/>
          </a:bodyPr>
          <a:lstStyle/>
          <a:p>
            <a:r>
              <a:rPr lang="en-US" sz="3200" dirty="0" smtClean="0">
                <a:solidFill>
                  <a:srgbClr val="C00000"/>
                </a:solidFill>
                <a:latin typeface="Times New Roman" panose="02020603050405020304" pitchFamily="18" charset="0"/>
                <a:cs typeface="Times New Roman" panose="02020603050405020304" pitchFamily="18" charset="0"/>
              </a:rPr>
              <a:t>Prevention and control</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16568" y="2823170"/>
            <a:ext cx="11887199" cy="3416320"/>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Agricultural practices of controlling land degradation:</a:t>
            </a:r>
          </a:p>
          <a:p>
            <a:pPr marL="514350" indent="-514350">
              <a:buNone/>
            </a:pPr>
            <a:r>
              <a:rPr lang="en-US" sz="2400" dirty="0" smtClean="0">
                <a:latin typeface="Times New Roman" panose="02020603050405020304" pitchFamily="18" charset="0"/>
                <a:cs typeface="Times New Roman" panose="02020603050405020304" pitchFamily="18" charset="0"/>
              </a:rPr>
              <a:t>	a) </a:t>
            </a:r>
            <a:r>
              <a:rPr lang="en-US" sz="2400" dirty="0" smtClean="0">
                <a:solidFill>
                  <a:srgbClr val="C00000"/>
                </a:solidFill>
                <a:latin typeface="Times New Roman" panose="02020603050405020304" pitchFamily="18" charset="0"/>
                <a:cs typeface="Times New Roman" panose="02020603050405020304" pitchFamily="18" charset="0"/>
              </a:rPr>
              <a:t>Crop rotation</a:t>
            </a:r>
          </a:p>
          <a:p>
            <a:pPr marL="514350" indent="-514350">
              <a:buNone/>
            </a:pPr>
            <a:r>
              <a:rPr lang="en-US" sz="2400" dirty="0" smtClean="0">
                <a:latin typeface="Times New Roman" panose="02020603050405020304" pitchFamily="18" charset="0"/>
                <a:cs typeface="Times New Roman" panose="02020603050405020304" pitchFamily="18" charset="0"/>
              </a:rPr>
              <a:t>	b) </a:t>
            </a:r>
            <a:r>
              <a:rPr lang="en-US" sz="2400" dirty="0" smtClean="0">
                <a:solidFill>
                  <a:srgbClr val="C00000"/>
                </a:solidFill>
                <a:latin typeface="Times New Roman" panose="02020603050405020304" pitchFamily="18" charset="0"/>
                <a:cs typeface="Times New Roman" panose="02020603050405020304" pitchFamily="18" charset="0"/>
              </a:rPr>
              <a:t>Strip farming </a:t>
            </a:r>
            <a:r>
              <a:rPr lang="en-US" sz="2400" dirty="0" smtClean="0">
                <a:latin typeface="Times New Roman" panose="02020603050405020304" pitchFamily="18" charset="0"/>
                <a:cs typeface="Times New Roman" panose="02020603050405020304" pitchFamily="18" charset="0"/>
              </a:rPr>
              <a:t>(</a:t>
            </a:r>
            <a:r>
              <a:rPr lang="en-US" sz="2400" i="1" dirty="0" smtClean="0">
                <a:latin typeface="Times New Roman" panose="02020603050405020304" pitchFamily="18" charset="0"/>
                <a:cs typeface="Times New Roman" panose="02020603050405020304" pitchFamily="18" charset="0"/>
              </a:rPr>
              <a:t>Strip cropping</a:t>
            </a:r>
            <a:r>
              <a:rPr lang="en-US" sz="2400" dirty="0" smtClean="0">
                <a:latin typeface="Times New Roman" panose="02020603050405020304" pitchFamily="18" charset="0"/>
                <a:cs typeface="Times New Roman" panose="02020603050405020304" pitchFamily="18" charset="0"/>
              </a:rPr>
              <a:t> or </a:t>
            </a:r>
            <a:r>
              <a:rPr lang="en-US" sz="2400" i="1" dirty="0" smtClean="0">
                <a:latin typeface="Times New Roman" panose="02020603050405020304" pitchFamily="18" charset="0"/>
                <a:cs typeface="Times New Roman" panose="02020603050405020304" pitchFamily="18" charset="0"/>
              </a:rPr>
              <a:t>strip farming</a:t>
            </a:r>
            <a:r>
              <a:rPr lang="en-US" sz="2400" dirty="0" smtClean="0">
                <a:latin typeface="Times New Roman" panose="02020603050405020304" pitchFamily="18" charset="0"/>
                <a:cs typeface="Times New Roman" panose="02020603050405020304" pitchFamily="18" charset="0"/>
              </a:rPr>
              <a:t> is defined as alternating crop rows between heavy-rooted plants and loosely-rooted plants to minimize erosion)</a:t>
            </a:r>
          </a:p>
          <a:p>
            <a:pPr marL="514350" indent="-514350">
              <a:buNone/>
            </a:pPr>
            <a:r>
              <a:rPr lang="en-US" sz="2400" dirty="0" smtClean="0">
                <a:latin typeface="Times New Roman" panose="02020603050405020304" pitchFamily="18" charset="0"/>
                <a:cs typeface="Times New Roman" panose="02020603050405020304" pitchFamily="18" charset="0"/>
              </a:rPr>
              <a:t>	c) </a:t>
            </a:r>
            <a:r>
              <a:rPr lang="en-US" sz="2400" dirty="0" smtClean="0">
                <a:solidFill>
                  <a:srgbClr val="C00000"/>
                </a:solidFill>
                <a:latin typeface="Times New Roman" panose="02020603050405020304" pitchFamily="18" charset="0"/>
                <a:cs typeface="Times New Roman" panose="02020603050405020304" pitchFamily="18" charset="0"/>
              </a:rPr>
              <a:t>Ridge and furrow </a:t>
            </a:r>
            <a:r>
              <a:rPr lang="en-US" sz="2400" dirty="0" smtClean="0">
                <a:latin typeface="Times New Roman" panose="02020603050405020304" pitchFamily="18" charset="0"/>
                <a:cs typeface="Times New Roman" panose="02020603050405020304" pitchFamily="18" charset="0"/>
              </a:rPr>
              <a:t>type of irrigation (</a:t>
            </a:r>
            <a:r>
              <a:rPr lang="en-US" sz="2400" i="1" dirty="0" smtClean="0">
                <a:latin typeface="Times New Roman" panose="02020603050405020304" pitchFamily="18" charset="0"/>
                <a:cs typeface="Times New Roman" panose="02020603050405020304" pitchFamily="18" charset="0"/>
              </a:rPr>
              <a:t>Furrows</a:t>
            </a:r>
            <a:r>
              <a:rPr lang="en-US" sz="2400" dirty="0" smtClean="0">
                <a:latin typeface="Times New Roman" panose="02020603050405020304" pitchFamily="18" charset="0"/>
                <a:cs typeface="Times New Roman" panose="02020603050405020304" pitchFamily="18" charset="0"/>
              </a:rPr>
              <a:t> are small, parallel channels, made to carry water in order to irrigate the crop. The crop is usually grown on the </a:t>
            </a:r>
            <a:r>
              <a:rPr lang="en-US" sz="2400" i="1" dirty="0" smtClean="0">
                <a:latin typeface="Times New Roman" panose="02020603050405020304" pitchFamily="18" charset="0"/>
                <a:cs typeface="Times New Roman" panose="02020603050405020304" pitchFamily="18" charset="0"/>
              </a:rPr>
              <a:t>ridges</a:t>
            </a:r>
            <a:r>
              <a:rPr lang="en-US" sz="2400" dirty="0" smtClean="0">
                <a:latin typeface="Times New Roman" panose="02020603050405020304" pitchFamily="18" charset="0"/>
                <a:cs typeface="Times New Roman" panose="02020603050405020304" pitchFamily="18" charset="0"/>
              </a:rPr>
              <a:t> between the </a:t>
            </a:r>
            <a:r>
              <a:rPr lang="en-US" sz="2400" i="1" dirty="0" smtClean="0">
                <a:latin typeface="Times New Roman" panose="02020603050405020304" pitchFamily="18" charset="0"/>
                <a:cs typeface="Times New Roman" panose="02020603050405020304" pitchFamily="18" charset="0"/>
              </a:rPr>
              <a:t>furrows)</a:t>
            </a:r>
            <a:endParaRPr lang="en-US" sz="2400" dirty="0" smtClean="0">
              <a:latin typeface="Times New Roman" panose="02020603050405020304" pitchFamily="18" charset="0"/>
              <a:cs typeface="Times New Roman" panose="02020603050405020304" pitchFamily="18" charset="0"/>
            </a:endParaRPr>
          </a:p>
          <a:p>
            <a:pPr marL="514350" indent="-514350">
              <a:buNone/>
            </a:pPr>
            <a:r>
              <a:rPr lang="en-US" sz="2400" dirty="0" smtClean="0">
                <a:latin typeface="Times New Roman" panose="02020603050405020304" pitchFamily="18" charset="0"/>
                <a:cs typeface="Times New Roman" panose="02020603050405020304" pitchFamily="18" charset="0"/>
              </a:rPr>
              <a:t>	d) </a:t>
            </a:r>
            <a:r>
              <a:rPr lang="en-US" sz="2400" dirty="0" smtClean="0">
                <a:solidFill>
                  <a:srgbClr val="C00000"/>
                </a:solidFill>
                <a:latin typeface="Times New Roman" panose="02020603050405020304" pitchFamily="18" charset="0"/>
                <a:cs typeface="Times New Roman" panose="02020603050405020304" pitchFamily="18" charset="0"/>
              </a:rPr>
              <a:t>Cultivation of grassland </a:t>
            </a:r>
          </a:p>
          <a:p>
            <a:pPr marL="514350" indent="-514350">
              <a:buNone/>
            </a:pPr>
            <a:r>
              <a:rPr lang="en-US" sz="2400" dirty="0" smtClean="0">
                <a:latin typeface="Times New Roman" panose="02020603050405020304" pitchFamily="18" charset="0"/>
                <a:cs typeface="Times New Roman" panose="02020603050405020304" pitchFamily="18" charset="0"/>
              </a:rPr>
              <a:t>	e) </a:t>
            </a:r>
            <a:r>
              <a:rPr lang="en-US" sz="2400" dirty="0" smtClean="0">
                <a:solidFill>
                  <a:srgbClr val="C00000"/>
                </a:solidFill>
                <a:latin typeface="Times New Roman" panose="02020603050405020304" pitchFamily="18" charset="0"/>
                <a:cs typeface="Times New Roman" panose="02020603050405020304" pitchFamily="18" charset="0"/>
              </a:rPr>
              <a:t>Mulches </a:t>
            </a:r>
            <a:r>
              <a:rPr lang="en-US" sz="2400" dirty="0" smtClean="0">
                <a:latin typeface="Times New Roman" panose="02020603050405020304" pitchFamily="18" charset="0"/>
                <a:cs typeface="Times New Roman" panose="02020603050405020304" pitchFamily="18" charset="0"/>
              </a:rPr>
              <a:t>(protective layer of plants)</a:t>
            </a:r>
          </a:p>
        </p:txBody>
      </p:sp>
      <p:sp>
        <p:nvSpPr>
          <p:cNvPr id="7" name="Slide Number Placeholder 6"/>
          <p:cNvSpPr>
            <a:spLocks noGrp="1"/>
          </p:cNvSpPr>
          <p:nvPr>
            <p:ph type="sldNum" sz="quarter" idx="12"/>
          </p:nvPr>
        </p:nvSpPr>
        <p:spPr/>
        <p:txBody>
          <a:bodyPr/>
          <a:lstStyle/>
          <a:p>
            <a:fld id="{2F8F0A4C-EC87-4C60-941A-460A3CAB9915}" type="slidenum">
              <a:rPr lang="en-US" smtClean="0">
                <a:solidFill>
                  <a:prstClr val="black">
                    <a:tint val="75000"/>
                  </a:prstClr>
                </a:solidFill>
              </a:rPr>
              <a:pPr/>
              <a:t>91</a:t>
            </a:fld>
            <a:endParaRPr lang="en-US">
              <a:solidFill>
                <a:prstClr val="black">
                  <a:tint val="75000"/>
                </a:prstClr>
              </a:solidFill>
            </a:endParaRPr>
          </a:p>
        </p:txBody>
      </p:sp>
      <p:sp>
        <p:nvSpPr>
          <p:cNvPr id="8"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8466221" y="2148074"/>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4896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 calcmode="lin" valueType="num">
                                      <p:cBhvr additive="base">
                                        <p:cTn id="3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 calcmode="lin" valueType="num">
                                      <p:cBhvr additive="base">
                                        <p:cTn id="3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anim calcmode="lin" valueType="num">
                                      <p:cBhvr additive="base">
                                        <p:cTn id="4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anim calcmode="lin" valueType="num">
                                      <p:cBhvr additive="base">
                                        <p:cTn id="5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
                                            <p:txEl>
                                              <p:pRg st="5" end="5"/>
                                            </p:txEl>
                                          </p:spTgt>
                                        </p:tgtEl>
                                        <p:attrNameLst>
                                          <p:attrName>style.visibility</p:attrName>
                                        </p:attrNameLst>
                                      </p:cBhvr>
                                      <p:to>
                                        <p:strVal val="visible"/>
                                      </p:to>
                                    </p:set>
                                    <p:anim calcmode="lin" valueType="num">
                                      <p:cBhvr additive="base">
                                        <p:cTn id="5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473" y="299453"/>
            <a:ext cx="4203547" cy="250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3190" y="4324350"/>
            <a:ext cx="2181726" cy="498350"/>
          </a:xfrm>
        </p:spPr>
        <p:txBody>
          <a:bodyPr>
            <a:normAutofit fontScale="62500" lnSpcReduction="20000"/>
          </a:bodyPr>
          <a:lstStyle/>
          <a:p>
            <a:r>
              <a:rPr lang="en-US" dirty="0"/>
              <a:t>3 year crop rotation</a:t>
            </a:r>
          </a:p>
        </p:txBody>
      </p:sp>
      <p:pic>
        <p:nvPicPr>
          <p:cNvPr id="4" name="Picture 2"/>
          <p:cNvPicPr>
            <a:picLocks noChangeAspect="1" noChangeArrowheads="1"/>
          </p:cNvPicPr>
          <p:nvPr/>
        </p:nvPicPr>
        <p:blipFill>
          <a:blip r:embed="rId3"/>
          <a:srcRect/>
          <a:stretch>
            <a:fillRect/>
          </a:stretch>
        </p:blipFill>
        <p:spPr bwMode="auto">
          <a:xfrm>
            <a:off x="1" y="0"/>
            <a:ext cx="3308684" cy="4304133"/>
          </a:xfrm>
          <a:prstGeom prst="rect">
            <a:avLst/>
          </a:prstGeom>
          <a:noFill/>
          <a:ln w="9525">
            <a:noFill/>
            <a:miter lim="800000"/>
            <a:headEnd/>
            <a:tailEnd/>
          </a:ln>
          <a:effectLst/>
        </p:spPr>
      </p:pic>
      <p:pic>
        <p:nvPicPr>
          <p:cNvPr id="6" name="Picture 2" descr="File:Cold Newton ridge and furrow.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351" y="299453"/>
            <a:ext cx="4265445" cy="232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8679756" y="-48950"/>
            <a:ext cx="2335191" cy="461665"/>
          </a:xfrm>
          <a:prstGeom prst="rect">
            <a:avLst/>
          </a:prstGeom>
        </p:spPr>
        <p:txBody>
          <a:bodyPr wrap="none">
            <a:spAutoFit/>
          </a:bodyPr>
          <a:lstStyle/>
          <a:p>
            <a:r>
              <a:rPr lang="en-US" sz="2400" dirty="0" smtClean="0"/>
              <a:t>Ridge and furrow</a:t>
            </a:r>
            <a:endParaRPr lang="en-US" sz="2400" dirty="0"/>
          </a:p>
        </p:txBody>
      </p:sp>
      <p:pic>
        <p:nvPicPr>
          <p:cNvPr id="8" name="Picture 2" descr="File:Mulch2.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1138" y="2628747"/>
            <a:ext cx="4230657" cy="276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9359273" y="5407153"/>
            <a:ext cx="1245854" cy="461665"/>
          </a:xfrm>
          <a:prstGeom prst="rect">
            <a:avLst/>
          </a:prstGeom>
        </p:spPr>
        <p:txBody>
          <a:bodyPr wrap="none">
            <a:spAutoFit/>
          </a:bodyPr>
          <a:lstStyle/>
          <a:p>
            <a:r>
              <a:rPr lang="en-US" sz="2400" dirty="0" smtClean="0"/>
              <a:t>Mulches</a:t>
            </a:r>
            <a:endParaRPr lang="en-US" sz="2400" dirty="0"/>
          </a:p>
        </p:txBody>
      </p:sp>
      <p:pic>
        <p:nvPicPr>
          <p:cNvPr id="10" name="Picture 7" descr="http://farm1.static.flickr.com/35/69216821_0f9827a9d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2804" y="2626157"/>
            <a:ext cx="4203546" cy="277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3985453" y="5396248"/>
            <a:ext cx="2737031" cy="461665"/>
          </a:xfrm>
          <a:prstGeom prst="rect">
            <a:avLst/>
          </a:prstGeom>
        </p:spPr>
        <p:txBody>
          <a:bodyPr wrap="none">
            <a:spAutoFit/>
          </a:bodyPr>
          <a:lstStyle/>
          <a:p>
            <a:r>
              <a:rPr lang="en-US" sz="2400" dirty="0" smtClean="0"/>
              <a:t>Terrace construction</a:t>
            </a:r>
            <a:endParaRPr lang="en-US" sz="2400" dirty="0"/>
          </a:p>
        </p:txBody>
      </p:sp>
      <p:sp>
        <p:nvSpPr>
          <p:cNvPr id="12" name="Slide Number Placeholder 11"/>
          <p:cNvSpPr>
            <a:spLocks noGrp="1"/>
          </p:cNvSpPr>
          <p:nvPr>
            <p:ph type="sldNum" sz="quarter" idx="12"/>
          </p:nvPr>
        </p:nvSpPr>
        <p:spPr/>
        <p:txBody>
          <a:bodyPr/>
          <a:lstStyle/>
          <a:p>
            <a:fld id="{2F8F0A4C-EC87-4C60-941A-460A3CAB9915}" type="slidenum">
              <a:rPr lang="en-US" smtClean="0">
                <a:solidFill>
                  <a:prstClr val="black">
                    <a:tint val="75000"/>
                  </a:prstClr>
                </a:solidFill>
              </a:rPr>
              <a:pPr/>
              <a:t>92</a:t>
            </a:fld>
            <a:endParaRPr lang="en-US">
              <a:solidFill>
                <a:prstClr val="black">
                  <a:tint val="75000"/>
                </a:prstClr>
              </a:solidFill>
            </a:endParaRPr>
          </a:p>
        </p:txBody>
      </p:sp>
      <p:sp>
        <p:nvSpPr>
          <p:cNvPr id="13" name="Content Placeholder 2"/>
          <p:cNvSpPr txBox="1">
            <a:spLocks/>
          </p:cNvSpPr>
          <p:nvPr/>
        </p:nvSpPr>
        <p:spPr>
          <a:xfrm>
            <a:off x="4476209" y="-66612"/>
            <a:ext cx="2181726" cy="498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Strip farming</a:t>
            </a:r>
          </a:p>
          <a:p>
            <a:pPr marL="0" indent="0">
              <a:buNone/>
            </a:pPr>
            <a:endParaRPr lang="en-US" dirty="0"/>
          </a:p>
        </p:txBody>
      </p:sp>
      <p:sp>
        <p:nvSpPr>
          <p:cNvPr id="15" name="TextBox 2">
            <a:extLst>
              <a:ext uri="{FF2B5EF4-FFF2-40B4-BE49-F238E27FC236}">
                <a16:creationId xmlns="" xmlns:a16="http://schemas.microsoft.com/office/drawing/2014/main" id="{9AFFC4D0-2173-469B-90D1-E9BB9ECBAD10}"/>
              </a:ext>
            </a:extLst>
          </p:cNvPr>
          <p:cNvSpPr txBox="1">
            <a:spLocks noChangeArrowheads="1"/>
          </p:cNvSpPr>
          <p:nvPr/>
        </p:nvSpPr>
        <p:spPr bwMode="auto">
          <a:xfrm>
            <a:off x="6149142" y="5119249"/>
            <a:ext cx="1417208" cy="276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i="1" dirty="0">
                <a:solidFill>
                  <a:schemeClr val="bg1"/>
                </a:solidFill>
              </a:rPr>
              <a:t>Source: wikimedia</a:t>
            </a:r>
          </a:p>
        </p:txBody>
      </p:sp>
    </p:spTree>
    <p:extLst>
      <p:ext uri="{BB962C8B-B14F-4D97-AF65-F5344CB8AC3E}">
        <p14:creationId xmlns:p14="http://schemas.microsoft.com/office/powerpoint/2010/main" val="11273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 calcmode="lin" valueType="num">
                                      <p:cBhvr additive="base">
                                        <p:cTn id="2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P spid="11" grpId="0"/>
      <p:bldP spid="1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34" y="274638"/>
            <a:ext cx="10515600" cy="1325563"/>
          </a:xfrm>
        </p:spPr>
        <p:txBody>
          <a:bodyPr/>
          <a:lstStyle/>
          <a:p>
            <a:pPr>
              <a:defRPr/>
            </a:pPr>
            <a:r>
              <a:rPr lang="en-US" dirty="0" smtClean="0">
                <a:latin typeface="Times New Roman" panose="02020603050405020304" pitchFamily="18" charset="0"/>
                <a:cs typeface="Times New Roman" panose="02020603050405020304" pitchFamily="18" charset="0"/>
              </a:rPr>
              <a:t>Wasteland reclamation</a:t>
            </a:r>
            <a:endParaRPr lang="en-US" dirty="0">
              <a:latin typeface="Times New Roman" panose="02020603050405020304" pitchFamily="18" charset="0"/>
              <a:cs typeface="Times New Roman" panose="02020603050405020304" pitchFamily="18" charset="0"/>
            </a:endParaRPr>
          </a:p>
        </p:txBody>
      </p:sp>
      <p:sp>
        <p:nvSpPr>
          <p:cNvPr id="108547" name="Content Placeholder 2"/>
          <p:cNvSpPr>
            <a:spLocks noGrp="1"/>
          </p:cNvSpPr>
          <p:nvPr>
            <p:ph sz="quarter" idx="1"/>
          </p:nvPr>
        </p:nvSpPr>
        <p:spPr>
          <a:xfrm>
            <a:off x="661737" y="1600201"/>
            <a:ext cx="10840451" cy="4873625"/>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Encourage social forestry.</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Less chemicals in agricultural practices.</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Construct water harvesting structures.</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No crop for one season such that land recovers mineral loss.</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Practice bioremediation to restore land. (</a:t>
            </a:r>
            <a:r>
              <a:rPr lang="en-US" i="1" dirty="0" smtClean="0">
                <a:latin typeface="Times New Roman" panose="02020603050405020304" pitchFamily="18" charset="0"/>
                <a:cs typeface="Times New Roman" panose="02020603050405020304" pitchFamily="18" charset="0"/>
              </a:rPr>
              <a:t>Bioremediation</a:t>
            </a:r>
            <a:r>
              <a:rPr lang="en-US" dirty="0" smtClean="0">
                <a:latin typeface="Times New Roman" panose="02020603050405020304" pitchFamily="18" charset="0"/>
                <a:cs typeface="Times New Roman" panose="02020603050405020304" pitchFamily="18" charset="0"/>
              </a:rPr>
              <a:t> is a waste management technique that involves the use of organisms to remove or neutralize pollutants from a contaminated site)</a:t>
            </a:r>
          </a:p>
        </p:txBody>
      </p:sp>
      <p:sp>
        <p:nvSpPr>
          <p:cNvPr id="3" name="Slide Number Placeholder 2"/>
          <p:cNvSpPr>
            <a:spLocks noGrp="1"/>
          </p:cNvSpPr>
          <p:nvPr>
            <p:ph type="sldNum" sz="quarter" idx="12"/>
          </p:nvPr>
        </p:nvSpPr>
        <p:spPr/>
        <p:txBody>
          <a:bodyPr/>
          <a:lstStyle/>
          <a:p>
            <a:fld id="{2F8F0A4C-EC87-4C60-941A-460A3CAB9915}" type="slidenum">
              <a:rPr lang="en-US" smtClean="0">
                <a:solidFill>
                  <a:prstClr val="black">
                    <a:tint val="75000"/>
                  </a:prstClr>
                </a:solidFill>
              </a:rPr>
              <a:pPr/>
              <a:t>93</a:t>
            </a:fld>
            <a:endParaRPr lang="en-US">
              <a:solidFill>
                <a:prstClr val="black">
                  <a:tint val="75000"/>
                </a:prstClr>
              </a:solidFill>
            </a:endParaRPr>
          </a:p>
        </p:txBody>
      </p:sp>
    </p:spTree>
    <p:extLst>
      <p:ext uri="{BB962C8B-B14F-4D97-AF65-F5344CB8AC3E}">
        <p14:creationId xmlns:p14="http://schemas.microsoft.com/office/powerpoint/2010/main" val="91242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anim calcmode="lin" valueType="num">
                                      <p:cBhvr additive="base">
                                        <p:cTn id="7" dur="500" fill="hold"/>
                                        <p:tgtEl>
                                          <p:spTgt spid="1085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85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8547">
                                            <p:txEl>
                                              <p:pRg st="2" end="2"/>
                                            </p:txEl>
                                          </p:spTgt>
                                        </p:tgtEl>
                                        <p:attrNameLst>
                                          <p:attrName>style.visibility</p:attrName>
                                        </p:attrNameLst>
                                      </p:cBhvr>
                                      <p:to>
                                        <p:strVal val="visible"/>
                                      </p:to>
                                    </p:set>
                                    <p:anim calcmode="lin" valueType="num">
                                      <p:cBhvr additive="base">
                                        <p:cTn id="13" dur="500" fill="hold"/>
                                        <p:tgtEl>
                                          <p:spTgt spid="10854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85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8547">
                                            <p:txEl>
                                              <p:pRg st="4" end="4"/>
                                            </p:txEl>
                                          </p:spTgt>
                                        </p:tgtEl>
                                        <p:attrNameLst>
                                          <p:attrName>style.visibility</p:attrName>
                                        </p:attrNameLst>
                                      </p:cBhvr>
                                      <p:to>
                                        <p:strVal val="visible"/>
                                      </p:to>
                                    </p:set>
                                    <p:anim calcmode="lin" valueType="num">
                                      <p:cBhvr additive="base">
                                        <p:cTn id="19" dur="500" fill="hold"/>
                                        <p:tgtEl>
                                          <p:spTgt spid="10854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85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8547">
                                            <p:txEl>
                                              <p:pRg st="6" end="6"/>
                                            </p:txEl>
                                          </p:spTgt>
                                        </p:tgtEl>
                                        <p:attrNameLst>
                                          <p:attrName>style.visibility</p:attrName>
                                        </p:attrNameLst>
                                      </p:cBhvr>
                                      <p:to>
                                        <p:strVal val="visible"/>
                                      </p:to>
                                    </p:set>
                                    <p:anim calcmode="lin" valueType="num">
                                      <p:cBhvr additive="base">
                                        <p:cTn id="25" dur="500" fill="hold"/>
                                        <p:tgtEl>
                                          <p:spTgt spid="10854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85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8547">
                                            <p:txEl>
                                              <p:pRg st="8" end="8"/>
                                            </p:txEl>
                                          </p:spTgt>
                                        </p:tgtEl>
                                        <p:attrNameLst>
                                          <p:attrName>style.visibility</p:attrName>
                                        </p:attrNameLst>
                                      </p:cBhvr>
                                      <p:to>
                                        <p:strVal val="visible"/>
                                      </p:to>
                                    </p:set>
                                    <p:anim calcmode="lin" valueType="num">
                                      <p:cBhvr additive="base">
                                        <p:cTn id="31" dur="500" fill="hold"/>
                                        <p:tgtEl>
                                          <p:spTgt spid="10854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854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11ACBB7E6C8A418890252E25E9D7FB" ma:contentTypeVersion="2" ma:contentTypeDescription="Create a new document." ma:contentTypeScope="" ma:versionID="d53e9b767f2548faf17c7c0cf79d6ccb">
  <xsd:schema xmlns:xsd="http://www.w3.org/2001/XMLSchema" xmlns:xs="http://www.w3.org/2001/XMLSchema" xmlns:p="http://schemas.microsoft.com/office/2006/metadata/properties" xmlns:ns2="9b965eaf-29ff-4d5d-866e-bd12736db1f2" targetNamespace="http://schemas.microsoft.com/office/2006/metadata/properties" ma:root="true" ma:fieldsID="a90b4bcdeec0cf1eb4b0be7814994373" ns2:_="">
    <xsd:import namespace="9b965eaf-29ff-4d5d-866e-bd12736db1f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65eaf-29ff-4d5d-866e-bd12736db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A09966-990B-4B4D-8454-6186C9514E8E}"/>
</file>

<file path=customXml/itemProps2.xml><?xml version="1.0" encoding="utf-8"?>
<ds:datastoreItem xmlns:ds="http://schemas.openxmlformats.org/officeDocument/2006/customXml" ds:itemID="{6210A0C3-A691-46CF-9E0C-154EFFCD3AB0}"/>
</file>

<file path=customXml/itemProps3.xml><?xml version="1.0" encoding="utf-8"?>
<ds:datastoreItem xmlns:ds="http://schemas.openxmlformats.org/officeDocument/2006/customXml" ds:itemID="{6F83A32B-D020-45A0-9842-5F5319B2417D}"/>
</file>

<file path=docProps/app.xml><?xml version="1.0" encoding="utf-8"?>
<Properties xmlns="http://schemas.openxmlformats.org/officeDocument/2006/extended-properties" xmlns:vt="http://schemas.openxmlformats.org/officeDocument/2006/docPropsVTypes">
  <TotalTime>406</TotalTime>
  <Words>3501</Words>
  <Application>Microsoft Office PowerPoint</Application>
  <PresentationFormat>Widescreen</PresentationFormat>
  <Paragraphs>552</Paragraphs>
  <Slides>93</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93</vt:i4>
      </vt:variant>
    </vt:vector>
  </HeadingPairs>
  <TitlesOfParts>
    <vt:vector size="103" baseType="lpstr">
      <vt:lpstr>arial</vt:lpstr>
      <vt:lpstr>arial</vt:lpstr>
      <vt:lpstr>Calibri</vt:lpstr>
      <vt:lpstr>Calibri Light</vt:lpstr>
      <vt:lpstr>Georgia</vt:lpstr>
      <vt:lpstr>Times New Roman</vt:lpstr>
      <vt:lpstr>Wingdings</vt:lpstr>
      <vt:lpstr>Wingdings 2</vt:lpstr>
      <vt:lpstr>Office Theme</vt:lpstr>
      <vt:lpstr>1_Office Theme</vt:lpstr>
      <vt:lpstr>PowerPoint Presentation</vt:lpstr>
      <vt:lpstr>Definition  </vt:lpstr>
      <vt:lpstr>Classification : </vt:lpstr>
      <vt:lpstr> 1. Tropical forests 2. Deciduous and coniferous forests 3. Grasslands /Savannas 4. Desert  5. Tundra forests   </vt:lpstr>
      <vt:lpstr>Tropical forests</vt:lpstr>
      <vt:lpstr>Deciduous forests</vt:lpstr>
      <vt:lpstr>Coniferous forest</vt:lpstr>
      <vt:lpstr>Grassland</vt:lpstr>
      <vt:lpstr>Savannas</vt:lpstr>
      <vt:lpstr>Desert</vt:lpstr>
      <vt:lpstr>Tundra</vt:lpstr>
      <vt:lpstr>PowerPoint Presentation</vt:lpstr>
      <vt:lpstr>Forests in India…</vt:lpstr>
      <vt:lpstr>Why are they important?</vt:lpstr>
      <vt:lpstr>Why are they important…</vt:lpstr>
      <vt:lpstr>Impact of Forests</vt:lpstr>
      <vt:lpstr>Causes  of deforestation</vt:lpstr>
      <vt:lpstr> Energy Resources</vt:lpstr>
      <vt:lpstr>Classification</vt:lpstr>
      <vt:lpstr>Types of energy sources</vt:lpstr>
      <vt:lpstr>PowerPoint Presentation</vt:lpstr>
      <vt:lpstr>PowerPoint Presentation</vt:lpstr>
      <vt:lpstr>Non –renewable : Coal</vt:lpstr>
      <vt:lpstr>PowerPoint Presentation</vt:lpstr>
      <vt:lpstr>PowerPoint Presentation</vt:lpstr>
      <vt:lpstr>PowerPoint Presentation</vt:lpstr>
      <vt:lpstr>PowerPoint Presentation</vt:lpstr>
      <vt:lpstr>PowerPoint Presentation</vt:lpstr>
      <vt:lpstr>Natural Gas</vt:lpstr>
      <vt:lpstr>Occurrence of natural gas</vt:lpstr>
      <vt:lpstr>Nuclear  Energy…</vt:lpstr>
      <vt:lpstr>PowerPoint Presentation</vt:lpstr>
      <vt:lpstr>Nuclear reactor</vt:lpstr>
      <vt:lpstr>PowerPoint Presentation</vt:lpstr>
      <vt:lpstr>Hydropower…</vt:lpstr>
      <vt:lpstr>The Changing Role of Hydropower</vt:lpstr>
      <vt:lpstr>Disadvantages</vt:lpstr>
      <vt:lpstr>Solar energy</vt:lpstr>
      <vt:lpstr>Devices</vt:lpstr>
      <vt:lpstr>Solar thermal collector</vt:lpstr>
      <vt:lpstr>PV cell- roof top solar panels</vt:lpstr>
      <vt:lpstr>LECTURE - 04  Wind Energy</vt:lpstr>
      <vt:lpstr>So how do wind turbines make electricity?</vt:lpstr>
      <vt:lpstr>Wind Energy</vt:lpstr>
      <vt:lpstr>State-wise electricity produced from wind</vt:lpstr>
      <vt:lpstr> Biomass energy</vt:lpstr>
      <vt:lpstr>PowerPoint Presentation</vt:lpstr>
      <vt:lpstr>Biomass to Biogas (65%methane, 30% carbon dioxide)</vt:lpstr>
      <vt:lpstr>Biogas…</vt:lpstr>
      <vt:lpstr>Geothermal energy…</vt:lpstr>
      <vt:lpstr>PowerPoint Presentation</vt:lpstr>
      <vt:lpstr>PowerPoint Presentation</vt:lpstr>
      <vt:lpstr>PowerPoint Presentation</vt:lpstr>
      <vt:lpstr>Tidal energy</vt:lpstr>
      <vt:lpstr>Turning Tides into Usable Energy</vt:lpstr>
      <vt:lpstr>Ocean Thermal Energy Conversion (OTEC)</vt:lpstr>
      <vt:lpstr>Three basic ways to tap ocean for its energy</vt:lpstr>
      <vt:lpstr>PowerPoint Presentation</vt:lpstr>
      <vt:lpstr>PowerPoint Presentation</vt:lpstr>
      <vt:lpstr>PowerPoint Presentation</vt:lpstr>
      <vt:lpstr>PowerPoint Presentation</vt:lpstr>
      <vt:lpstr>PowerPoint Presentation</vt:lpstr>
      <vt:lpstr>Water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Mineral Resources</vt:lpstr>
      <vt:lpstr>PowerPoint Presentation</vt:lpstr>
      <vt:lpstr>PowerPoint Presentation</vt:lpstr>
      <vt:lpstr>PowerPoint Presentation</vt:lpstr>
      <vt:lpstr>India’s contribution to world  mineral production</vt:lpstr>
      <vt:lpstr>Quantity of mineral deposits…</vt:lpstr>
      <vt:lpstr>Quantity of mineral deposits…</vt:lpstr>
      <vt:lpstr>Types of mining</vt:lpstr>
      <vt:lpstr>Open Mining</vt:lpstr>
      <vt:lpstr>Environmental impacts of mining</vt:lpstr>
      <vt:lpstr>Special impacts in coastal areas </vt:lpstr>
      <vt:lpstr>Environmental  protection : </vt:lpstr>
      <vt:lpstr>Environment  protection during  mining</vt:lpstr>
      <vt:lpstr>PowerPoint Presentation</vt:lpstr>
      <vt:lpstr>Land Resources</vt:lpstr>
      <vt:lpstr>Soil formation</vt:lpstr>
      <vt:lpstr>Factors controlling soil formation </vt:lpstr>
      <vt:lpstr>PowerPoint Presentation</vt:lpstr>
      <vt:lpstr>PowerPoint Presentation</vt:lpstr>
      <vt:lpstr>Eluviation : The movement of various dissolved or suspended chemicals, minerals, etc. downward through the soil due to the movement of ground water. </vt:lpstr>
      <vt:lpstr>Causes of soil erosion</vt:lpstr>
      <vt:lpstr>PowerPoint Presentation</vt:lpstr>
      <vt:lpstr>Wasteland reclamation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Bhagyashree [MAHE-MIT]</dc:creator>
  <cp:lastModifiedBy>Mahe</cp:lastModifiedBy>
  <cp:revision>123</cp:revision>
  <dcterms:created xsi:type="dcterms:W3CDTF">2018-07-09T04:00:59Z</dcterms:created>
  <dcterms:modified xsi:type="dcterms:W3CDTF">2020-10-15T04:17:49Z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0x0101000D11ACBB7E6C8A418890252E25E9D7FB</vt:lpwstr>
  </property>
</Properties>
</file>